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5"/>
  </p:notesMasterIdLst>
  <p:sldIdLst>
    <p:sldId id="256" r:id="rId2"/>
    <p:sldId id="257" r:id="rId3"/>
    <p:sldId id="258" r:id="rId4"/>
    <p:sldId id="259" r:id="rId5"/>
    <p:sldId id="260" r:id="rId6"/>
    <p:sldId id="261" r:id="rId7"/>
    <p:sldId id="262" r:id="rId8"/>
    <p:sldId id="263" r:id="rId9"/>
    <p:sldId id="264" r:id="rId10"/>
    <p:sldId id="268" r:id="rId11"/>
    <p:sldId id="265" r:id="rId12"/>
    <p:sldId id="266" r:id="rId13"/>
    <p:sldId id="267" r:id="rId14"/>
  </p:sldIdLst>
  <p:sldSz cx="14630400" cy="10972800"/>
  <p:notesSz cx="10972800" cy="14630400"/>
  <p:embeddedFontLst>
    <p:embeddedFont>
      <p:font typeface="Lora" pitchFamily="2" charset="0"/>
      <p:regular r:id="rId16"/>
    </p:embeddedFont>
    <p:embeddedFont>
      <p:font typeface="Source Sans Pro" panose="020B0503030403020204" pitchFamily="34" charset="0"/>
      <p:regular r:id="rId17"/>
      <p:bold r:id="rId18"/>
    </p:embeddedFont>
    <p:embeddedFont>
      <p:font typeface="Source Sans Pro Bold" panose="020B0703030403020204" charset="0"/>
      <p:bold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98AC7"/>
    <a:srgbClr val="A7648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52" d="100"/>
          <a:sy n="52" d="100"/>
        </p:scale>
        <p:origin x="1445"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979276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5C806B-3125-71CD-4337-DA0B450F99A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57BD4C2-1780-5B53-AA07-A0D310859AA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73E953-DF4C-1E36-EC8D-B5EAC68B617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17743F2-75F3-38D2-BC0C-65E301AFA447}"/>
              </a:ext>
            </a:extLst>
          </p:cNvPr>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5706117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10972800"/>
          </a:xfrm>
          <a:prstGeom prst="rect">
            <a:avLst/>
          </a:prstGeom>
          <a:solidFill>
            <a:srgbClr val="181A24"/>
          </a:solidFill>
          <a:ln/>
        </p:spPr>
      </p:sp>
      <p:sp>
        <p:nvSpPr>
          <p:cNvPr id="3" name="Shape 1"/>
          <p:cNvSpPr/>
          <p:nvPr/>
        </p:nvSpPr>
        <p:spPr>
          <a:xfrm>
            <a:off x="0" y="0"/>
            <a:ext cx="14630400" cy="10972800"/>
          </a:xfrm>
          <a:prstGeom prst="rect">
            <a:avLst/>
          </a:prstGeom>
          <a:solidFill>
            <a:srgbClr val="252833"/>
          </a:solid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10972800"/>
          </a:xfrm>
          <a:prstGeom prst="rect">
            <a:avLst/>
          </a:prstGeom>
          <a:solidFill>
            <a:srgbClr val="181A24"/>
          </a:solidFill>
          <a:ln/>
        </p:spPr>
      </p:sp>
      <p:sp>
        <p:nvSpPr>
          <p:cNvPr id="3" name="Shape 1"/>
          <p:cNvSpPr/>
          <p:nvPr/>
        </p:nvSpPr>
        <p:spPr>
          <a:xfrm>
            <a:off x="0" y="0"/>
            <a:ext cx="14630400" cy="10972800"/>
          </a:xfrm>
          <a:prstGeom prst="rect">
            <a:avLst/>
          </a:prstGeom>
          <a:solidFill>
            <a:srgbClr val="252833"/>
          </a:solidFill>
          <a:ln/>
        </p:spPr>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10972800"/>
          </a:xfrm>
          <a:prstGeom prst="rect">
            <a:avLst/>
          </a:prstGeom>
          <a:solidFill>
            <a:srgbClr val="181A24"/>
          </a:solidFill>
          <a:ln/>
        </p:spPr>
      </p:sp>
      <p:sp>
        <p:nvSpPr>
          <p:cNvPr id="3" name="Shape 1"/>
          <p:cNvSpPr/>
          <p:nvPr/>
        </p:nvSpPr>
        <p:spPr>
          <a:xfrm>
            <a:off x="0" y="0"/>
            <a:ext cx="14630400" cy="10972800"/>
          </a:xfrm>
          <a:prstGeom prst="rect">
            <a:avLst/>
          </a:prstGeom>
          <a:solidFill>
            <a:srgbClr val="252833"/>
          </a:solidFill>
          <a:ln/>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10972800"/>
          </a:xfrm>
          <a:prstGeom prst="rect">
            <a:avLst/>
          </a:prstGeom>
          <a:solidFill>
            <a:srgbClr val="181A24"/>
          </a:solidFill>
          <a:ln/>
        </p:spPr>
      </p:sp>
      <p:sp>
        <p:nvSpPr>
          <p:cNvPr id="3" name="Shape 1"/>
          <p:cNvSpPr/>
          <p:nvPr/>
        </p:nvSpPr>
        <p:spPr>
          <a:xfrm>
            <a:off x="0" y="0"/>
            <a:ext cx="14630400" cy="10972800"/>
          </a:xfrm>
          <a:prstGeom prst="rect">
            <a:avLst/>
          </a:prstGeom>
          <a:solidFill>
            <a:srgbClr val="252833"/>
          </a:solid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10972800"/>
          </a:xfrm>
          <a:prstGeom prst="rect">
            <a:avLst/>
          </a:prstGeom>
          <a:solidFill>
            <a:srgbClr val="181A24"/>
          </a:solidFill>
          <a:ln/>
        </p:spPr>
      </p:sp>
      <p:sp>
        <p:nvSpPr>
          <p:cNvPr id="3" name="Shape 1"/>
          <p:cNvSpPr/>
          <p:nvPr/>
        </p:nvSpPr>
        <p:spPr>
          <a:xfrm>
            <a:off x="0" y="0"/>
            <a:ext cx="14630400" cy="10972800"/>
          </a:xfrm>
          <a:prstGeom prst="rect">
            <a:avLst/>
          </a:prstGeom>
          <a:solidFill>
            <a:srgbClr val="252833"/>
          </a:solid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10972800"/>
          </a:xfrm>
          <a:prstGeom prst="rect">
            <a:avLst/>
          </a:prstGeom>
          <a:solidFill>
            <a:srgbClr val="181A24"/>
          </a:solidFill>
          <a:ln/>
        </p:spPr>
      </p:sp>
      <p:sp>
        <p:nvSpPr>
          <p:cNvPr id="3" name="Shape 1"/>
          <p:cNvSpPr/>
          <p:nvPr/>
        </p:nvSpPr>
        <p:spPr>
          <a:xfrm>
            <a:off x="0" y="0"/>
            <a:ext cx="14630400" cy="10972800"/>
          </a:xfrm>
          <a:prstGeom prst="rect">
            <a:avLst/>
          </a:prstGeom>
          <a:solidFill>
            <a:srgbClr val="252833"/>
          </a:solid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10972800"/>
          </a:xfrm>
          <a:prstGeom prst="rect">
            <a:avLst/>
          </a:prstGeom>
          <a:solidFill>
            <a:srgbClr val="181A24"/>
          </a:solidFill>
          <a:ln/>
        </p:spPr>
      </p:sp>
      <p:sp>
        <p:nvSpPr>
          <p:cNvPr id="3" name="Shape 1"/>
          <p:cNvSpPr/>
          <p:nvPr/>
        </p:nvSpPr>
        <p:spPr>
          <a:xfrm>
            <a:off x="0" y="0"/>
            <a:ext cx="14630400" cy="10972800"/>
          </a:xfrm>
          <a:prstGeom prst="rect">
            <a:avLst/>
          </a:prstGeom>
          <a:solidFill>
            <a:srgbClr val="252833"/>
          </a:solid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10972800"/>
          </a:xfrm>
          <a:prstGeom prst="rect">
            <a:avLst/>
          </a:prstGeom>
          <a:solidFill>
            <a:srgbClr val="181A24"/>
          </a:solidFill>
          <a:ln/>
        </p:spPr>
      </p:sp>
      <p:sp>
        <p:nvSpPr>
          <p:cNvPr id="3" name="Shape 1"/>
          <p:cNvSpPr/>
          <p:nvPr/>
        </p:nvSpPr>
        <p:spPr>
          <a:xfrm>
            <a:off x="0" y="0"/>
            <a:ext cx="14630400" cy="10972800"/>
          </a:xfrm>
          <a:prstGeom prst="rect">
            <a:avLst/>
          </a:prstGeom>
          <a:solidFill>
            <a:srgbClr val="252833"/>
          </a:solid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10972800"/>
          </a:xfrm>
          <a:prstGeom prst="rect">
            <a:avLst/>
          </a:prstGeom>
          <a:solidFill>
            <a:srgbClr val="181A24"/>
          </a:solidFill>
          <a:ln/>
        </p:spPr>
      </p:sp>
      <p:sp>
        <p:nvSpPr>
          <p:cNvPr id="3" name="Shape 1"/>
          <p:cNvSpPr/>
          <p:nvPr/>
        </p:nvSpPr>
        <p:spPr>
          <a:xfrm>
            <a:off x="0" y="0"/>
            <a:ext cx="14630400" cy="10972800"/>
          </a:xfrm>
          <a:prstGeom prst="rect">
            <a:avLst/>
          </a:prstGeom>
          <a:solidFill>
            <a:srgbClr val="252833"/>
          </a:solid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10972800"/>
          </a:xfrm>
          <a:prstGeom prst="rect">
            <a:avLst/>
          </a:prstGeom>
          <a:solidFill>
            <a:srgbClr val="181A24"/>
          </a:solidFill>
          <a:ln/>
        </p:spPr>
      </p:sp>
      <p:sp>
        <p:nvSpPr>
          <p:cNvPr id="3" name="Shape 1"/>
          <p:cNvSpPr/>
          <p:nvPr/>
        </p:nvSpPr>
        <p:spPr>
          <a:xfrm>
            <a:off x="0" y="0"/>
            <a:ext cx="14630400" cy="10972800"/>
          </a:xfrm>
          <a:prstGeom prst="rect">
            <a:avLst/>
          </a:prstGeom>
          <a:solidFill>
            <a:srgbClr val="252833"/>
          </a:solid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10972800"/>
          </a:xfrm>
          <a:prstGeom prst="rect">
            <a:avLst/>
          </a:prstGeom>
          <a:solidFill>
            <a:srgbClr val="181A24"/>
          </a:solidFill>
          <a:ln/>
        </p:spPr>
      </p:sp>
      <p:sp>
        <p:nvSpPr>
          <p:cNvPr id="3" name="Shape 1"/>
          <p:cNvSpPr/>
          <p:nvPr/>
        </p:nvSpPr>
        <p:spPr>
          <a:xfrm>
            <a:off x="0" y="0"/>
            <a:ext cx="14630400" cy="10972800"/>
          </a:xfrm>
          <a:prstGeom prst="rect">
            <a:avLst/>
          </a:prstGeom>
          <a:solidFill>
            <a:srgbClr val="252833"/>
          </a:solid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10972800"/>
          </a:xfrm>
          <a:prstGeom prst="rect">
            <a:avLst/>
          </a:prstGeom>
          <a:solidFill>
            <a:srgbClr val="181A24"/>
          </a:solidFill>
          <a:ln/>
        </p:spPr>
      </p:sp>
      <p:sp>
        <p:nvSpPr>
          <p:cNvPr id="3" name="Shape 1"/>
          <p:cNvSpPr/>
          <p:nvPr/>
        </p:nvSpPr>
        <p:spPr>
          <a:xfrm>
            <a:off x="0" y="0"/>
            <a:ext cx="14630400" cy="10972800"/>
          </a:xfrm>
          <a:prstGeom prst="rect">
            <a:avLst/>
          </a:prstGeom>
          <a:solidFill>
            <a:srgbClr val="252833"/>
          </a:solidFill>
          <a:ln/>
        </p:spPr>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13.xml"/><Relationship Id="rId5" Type="http://schemas.openxmlformats.org/officeDocument/2006/relationships/image" Target="../media/image11.png"/><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5.xml"/><Relationship Id="rId5" Type="http://schemas.openxmlformats.org/officeDocument/2006/relationships/hyperlink" Target="https://www.kaggle.com/datasets/andrewmvd/liver-tumor-segmentation-part-2" TargetMode="External"/><Relationship Id="rId4" Type="http://schemas.openxmlformats.org/officeDocument/2006/relationships/hyperlink" Target="https://www.kaggle.com/datasets/andrewmvd/liver-tumor-segmentation"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9.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10972800"/>
          </a:xfrm>
          <a:prstGeom prst="rect">
            <a:avLst/>
          </a:prstGeom>
        </p:spPr>
      </p:pic>
      <p:sp>
        <p:nvSpPr>
          <p:cNvPr id="3" name="Text 0"/>
          <p:cNvSpPr/>
          <p:nvPr/>
        </p:nvSpPr>
        <p:spPr>
          <a:xfrm>
            <a:off x="6324124" y="2783681"/>
            <a:ext cx="7468553" cy="1408033"/>
          </a:xfrm>
          <a:prstGeom prst="rect">
            <a:avLst/>
          </a:prstGeom>
          <a:noFill/>
          <a:ln/>
        </p:spPr>
        <p:txBody>
          <a:bodyPr wrap="square" lIns="0" tIns="0" rIns="0" bIns="0" rtlCol="0" anchor="t"/>
          <a:lstStyle/>
          <a:p>
            <a:pPr marL="0" indent="0">
              <a:lnSpc>
                <a:spcPts val="5500"/>
              </a:lnSpc>
              <a:buNone/>
            </a:pPr>
            <a:r>
              <a:rPr lang="en-US" sz="4400" dirty="0">
                <a:solidFill>
                  <a:srgbClr val="F98AC7"/>
                </a:solidFill>
                <a:latin typeface="Lora" pitchFamily="34" charset="0"/>
                <a:ea typeface="Lora" pitchFamily="34" charset="-122"/>
                <a:cs typeface="Lora" pitchFamily="34" charset="-120"/>
              </a:rPr>
              <a:t>Liver Tumor Segmentation using Deep Learning</a:t>
            </a:r>
            <a:endParaRPr lang="en-US" sz="4400" dirty="0"/>
          </a:p>
        </p:txBody>
      </p:sp>
      <p:sp>
        <p:nvSpPr>
          <p:cNvPr id="4" name="Text 1"/>
          <p:cNvSpPr/>
          <p:nvPr/>
        </p:nvSpPr>
        <p:spPr>
          <a:xfrm>
            <a:off x="6324124" y="4550688"/>
            <a:ext cx="7468553" cy="1149072"/>
          </a:xfrm>
          <a:prstGeom prst="rect">
            <a:avLst/>
          </a:prstGeom>
          <a:noFill/>
          <a:ln/>
        </p:spPr>
        <p:txBody>
          <a:bodyPr wrap="square" lIns="0" tIns="0" rIns="0" bIns="0" rtlCol="0" anchor="t"/>
          <a:lstStyle/>
          <a:p>
            <a:pPr marL="0" indent="0">
              <a:lnSpc>
                <a:spcPts val="3000"/>
              </a:lnSpc>
              <a:buNone/>
            </a:pPr>
            <a:r>
              <a:rPr lang="en-US" sz="2400" dirty="0">
                <a:solidFill>
                  <a:srgbClr val="D6E5EF"/>
                </a:solidFill>
                <a:latin typeface="Source Sans Pro" pitchFamily="34" charset="0"/>
                <a:ea typeface="Source Sans Pro" pitchFamily="34" charset="-122"/>
                <a:cs typeface="Source Sans Pro" pitchFamily="34" charset="-120"/>
              </a:rPr>
              <a:t>This study uses deep learning to improve the accuracy of liver tumor segmentation in CT scans. We compared U-Net and ResNet-50 architectures using 200 anonymized CT scans with expert annotations.</a:t>
            </a:r>
            <a:endParaRPr lang="en-US" sz="2400" dirty="0"/>
          </a:p>
        </p:txBody>
      </p:sp>
      <p:sp>
        <p:nvSpPr>
          <p:cNvPr id="5" name="Text 2"/>
          <p:cNvSpPr/>
          <p:nvPr/>
        </p:nvSpPr>
        <p:spPr>
          <a:xfrm>
            <a:off x="6353620" y="6367166"/>
            <a:ext cx="7468553" cy="1532096"/>
          </a:xfrm>
          <a:prstGeom prst="rect">
            <a:avLst/>
          </a:prstGeom>
          <a:noFill/>
          <a:ln/>
        </p:spPr>
        <p:txBody>
          <a:bodyPr wrap="square" lIns="0" tIns="0" rIns="0" bIns="0" rtlCol="0" anchor="t"/>
          <a:lstStyle/>
          <a:p>
            <a:pPr marL="0" indent="0">
              <a:lnSpc>
                <a:spcPts val="3000"/>
              </a:lnSpc>
              <a:buNone/>
            </a:pPr>
            <a:r>
              <a:rPr lang="en-US" sz="2400" dirty="0">
                <a:solidFill>
                  <a:srgbClr val="D6E5EF"/>
                </a:solidFill>
                <a:latin typeface="Source Sans Pro" pitchFamily="34" charset="0"/>
                <a:ea typeface="Source Sans Pro" pitchFamily="34" charset="-122"/>
                <a:cs typeface="Source Sans Pro" pitchFamily="34" charset="-120"/>
              </a:rPr>
              <a:t>Our methodology included data augmentation and stratified k-fold cross-validation. Results showed U-Net outperforming ResNet-50, as measured by Dice similarity coefficient and Intersection over Union. Limitations and future directions are discussed.</a:t>
            </a:r>
            <a:endParaRPr lang="en-US" sz="2400" dirty="0"/>
          </a:p>
        </p:txBody>
      </p:sp>
      <p:sp>
        <p:nvSpPr>
          <p:cNvPr id="8" name="Text 4"/>
          <p:cNvSpPr/>
          <p:nvPr/>
        </p:nvSpPr>
        <p:spPr>
          <a:xfrm>
            <a:off x="6353620" y="8731045"/>
            <a:ext cx="6978921" cy="960788"/>
          </a:xfrm>
          <a:prstGeom prst="rect">
            <a:avLst/>
          </a:prstGeom>
          <a:noFill/>
          <a:ln/>
        </p:spPr>
        <p:txBody>
          <a:bodyPr wrap="none" lIns="0" tIns="0" rIns="0" bIns="0" rtlCol="0" anchor="t"/>
          <a:lstStyle/>
          <a:p>
            <a:pPr marL="0" indent="0" algn="l">
              <a:lnSpc>
                <a:spcPts val="3250"/>
              </a:lnSpc>
              <a:buNone/>
            </a:pPr>
            <a:r>
              <a:rPr lang="en-US" sz="2350" b="1" dirty="0">
                <a:solidFill>
                  <a:srgbClr val="D6E5EF"/>
                </a:solidFill>
                <a:latin typeface="Source Sans Pro Bold" pitchFamily="34" charset="0"/>
                <a:ea typeface="Source Sans Pro Bold" pitchFamily="34" charset="-122"/>
                <a:cs typeface="Source Sans Pro Bold" pitchFamily="34" charset="-120"/>
              </a:rPr>
              <a:t>by Shantanu Roy (roy33), </a:t>
            </a:r>
            <a:r>
              <a:rPr lang="en-US" sz="2350" b="1" dirty="0" err="1">
                <a:solidFill>
                  <a:srgbClr val="D6E5EF"/>
                </a:solidFill>
                <a:latin typeface="Source Sans Pro Bold" pitchFamily="34" charset="0"/>
                <a:ea typeface="Source Sans Pro Bold" pitchFamily="34" charset="-122"/>
                <a:cs typeface="Source Sans Pro Bold" pitchFamily="34" charset="-120"/>
              </a:rPr>
              <a:t>Eranki</a:t>
            </a:r>
            <a:r>
              <a:rPr lang="en-US" sz="2350" b="1" dirty="0">
                <a:solidFill>
                  <a:srgbClr val="D6E5EF"/>
                </a:solidFill>
                <a:latin typeface="Source Sans Pro Bold" pitchFamily="34" charset="0"/>
                <a:ea typeface="Source Sans Pro Bold" pitchFamily="34" charset="-122"/>
                <a:cs typeface="Source Sans Pro Bold" pitchFamily="34" charset="-120"/>
              </a:rPr>
              <a:t> Vasistha (veranki2), </a:t>
            </a:r>
          </a:p>
          <a:p>
            <a:pPr marL="0" indent="0" algn="l">
              <a:lnSpc>
                <a:spcPts val="3250"/>
              </a:lnSpc>
              <a:buNone/>
            </a:pPr>
            <a:r>
              <a:rPr lang="en-US" sz="2350" b="1" dirty="0">
                <a:solidFill>
                  <a:srgbClr val="D6E5EF"/>
                </a:solidFill>
                <a:latin typeface="Source Sans Pro Bold" pitchFamily="34" charset="0"/>
                <a:ea typeface="Source Sans Pro Bold" pitchFamily="34" charset="-122"/>
                <a:cs typeface="Source Sans Pro Bold" pitchFamily="34" charset="-120"/>
              </a:rPr>
              <a:t>Shreyas Kulkarni (ssk16)</a:t>
            </a:r>
            <a:endParaRPr lang="en-US" sz="23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27C23B-0E6A-DDD2-D80C-FA03ED2D902D}"/>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5EFDF448-57D0-9995-5634-5E5299C1DF8B}"/>
              </a:ext>
            </a:extLst>
          </p:cNvPr>
          <p:cNvSpPr/>
          <p:nvPr/>
        </p:nvSpPr>
        <p:spPr>
          <a:xfrm>
            <a:off x="837724" y="869376"/>
            <a:ext cx="10289619" cy="704017"/>
          </a:xfrm>
          <a:prstGeom prst="rect">
            <a:avLst/>
          </a:prstGeom>
          <a:noFill/>
          <a:ln/>
        </p:spPr>
        <p:txBody>
          <a:bodyPr wrap="none" lIns="0" tIns="0" rIns="0" bIns="0" rtlCol="0" anchor="t"/>
          <a:lstStyle/>
          <a:p>
            <a:pPr marL="0" indent="0">
              <a:lnSpc>
                <a:spcPts val="5500"/>
              </a:lnSpc>
              <a:buNone/>
            </a:pPr>
            <a:r>
              <a:rPr lang="en-US" sz="4400" dirty="0">
                <a:solidFill>
                  <a:srgbClr val="F98AC7"/>
                </a:solidFill>
                <a:latin typeface="Lora" pitchFamily="34" charset="0"/>
                <a:ea typeface="Lora" pitchFamily="34" charset="-122"/>
                <a:cs typeface="Lora" pitchFamily="34" charset="-120"/>
              </a:rPr>
              <a:t>Results: U-Net Outperforms ResNet-50</a:t>
            </a:r>
            <a:endParaRPr lang="en-US" sz="4400" dirty="0"/>
          </a:p>
        </p:txBody>
      </p:sp>
      <p:pic>
        <p:nvPicPr>
          <p:cNvPr id="6" name="Picture 5">
            <a:extLst>
              <a:ext uri="{FF2B5EF4-FFF2-40B4-BE49-F238E27FC236}">
                <a16:creationId xmlns:a16="http://schemas.microsoft.com/office/drawing/2014/main" id="{0B9B6652-860B-7F24-0041-8D830E65E3E1}"/>
              </a:ext>
            </a:extLst>
          </p:cNvPr>
          <p:cNvPicPr>
            <a:picLocks noChangeAspect="1"/>
          </p:cNvPicPr>
          <p:nvPr/>
        </p:nvPicPr>
        <p:blipFill>
          <a:blip r:embed="rId3"/>
          <a:stretch>
            <a:fillRect/>
          </a:stretch>
        </p:blipFill>
        <p:spPr>
          <a:xfrm>
            <a:off x="1899647" y="2041216"/>
            <a:ext cx="10152677" cy="8289686"/>
          </a:xfrm>
          <a:prstGeom prst="rect">
            <a:avLst/>
          </a:prstGeom>
        </p:spPr>
      </p:pic>
    </p:spTree>
    <p:extLst>
      <p:ext uri="{BB962C8B-B14F-4D97-AF65-F5344CB8AC3E}">
        <p14:creationId xmlns:p14="http://schemas.microsoft.com/office/powerpoint/2010/main" val="36161380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837724" y="2520434"/>
            <a:ext cx="5632490" cy="704017"/>
          </a:xfrm>
          <a:prstGeom prst="rect">
            <a:avLst/>
          </a:prstGeom>
          <a:noFill/>
          <a:ln/>
        </p:spPr>
        <p:txBody>
          <a:bodyPr wrap="none" lIns="0" tIns="0" rIns="0" bIns="0" rtlCol="0" anchor="t"/>
          <a:lstStyle/>
          <a:p>
            <a:pPr marL="0" indent="0">
              <a:lnSpc>
                <a:spcPts val="5500"/>
              </a:lnSpc>
              <a:buNone/>
            </a:pPr>
            <a:r>
              <a:rPr lang="en-US" sz="4400" dirty="0">
                <a:solidFill>
                  <a:srgbClr val="F98AC7"/>
                </a:solidFill>
                <a:latin typeface="Lora" pitchFamily="34" charset="0"/>
                <a:ea typeface="Lora" pitchFamily="34" charset="-122"/>
                <a:cs typeface="Lora" pitchFamily="34" charset="-120"/>
              </a:rPr>
              <a:t>Conclusion</a:t>
            </a:r>
            <a:endParaRPr lang="en-US" sz="4400" dirty="0"/>
          </a:p>
        </p:txBody>
      </p:sp>
      <p:sp>
        <p:nvSpPr>
          <p:cNvPr id="3" name="Shape 1"/>
          <p:cNvSpPr/>
          <p:nvPr/>
        </p:nvSpPr>
        <p:spPr>
          <a:xfrm>
            <a:off x="837724" y="3703201"/>
            <a:ext cx="3238738" cy="2123242"/>
          </a:xfrm>
          <a:prstGeom prst="roundRect">
            <a:avLst>
              <a:gd name="adj" fmla="val 1691"/>
            </a:avLst>
          </a:prstGeom>
          <a:solidFill>
            <a:srgbClr val="444752"/>
          </a:solidFill>
          <a:ln/>
        </p:spPr>
      </p:sp>
      <p:sp>
        <p:nvSpPr>
          <p:cNvPr id="4" name="Text 2"/>
          <p:cNvSpPr/>
          <p:nvPr/>
        </p:nvSpPr>
        <p:spPr>
          <a:xfrm>
            <a:off x="1077039" y="4525447"/>
            <a:ext cx="108942" cy="478631"/>
          </a:xfrm>
          <a:prstGeom prst="rect">
            <a:avLst/>
          </a:prstGeom>
          <a:noFill/>
          <a:ln/>
        </p:spPr>
        <p:txBody>
          <a:bodyPr wrap="none" lIns="0" tIns="0" rIns="0" bIns="0" rtlCol="0" anchor="t"/>
          <a:lstStyle/>
          <a:p>
            <a:pPr marL="0" indent="0" algn="ctr">
              <a:lnSpc>
                <a:spcPts val="3750"/>
              </a:lnSpc>
              <a:buNone/>
            </a:pPr>
            <a:r>
              <a:rPr lang="en-US" sz="2350" dirty="0">
                <a:solidFill>
                  <a:srgbClr val="D6E5EF"/>
                </a:solidFill>
                <a:latin typeface="Lora" pitchFamily="34" charset="0"/>
                <a:ea typeface="Lora" pitchFamily="34" charset="-122"/>
                <a:cs typeface="Lora" pitchFamily="34" charset="-120"/>
              </a:rPr>
              <a:t>1</a:t>
            </a:r>
            <a:endParaRPr lang="en-US" sz="2350" dirty="0"/>
          </a:p>
        </p:txBody>
      </p:sp>
      <p:sp>
        <p:nvSpPr>
          <p:cNvPr id="5" name="Text 3"/>
          <p:cNvSpPr/>
          <p:nvPr/>
        </p:nvSpPr>
        <p:spPr>
          <a:xfrm>
            <a:off x="4315778" y="3740456"/>
            <a:ext cx="2816185" cy="351949"/>
          </a:xfrm>
          <a:prstGeom prst="rect">
            <a:avLst/>
          </a:prstGeom>
          <a:noFill/>
          <a:ln/>
        </p:spPr>
        <p:txBody>
          <a:bodyPr wrap="none" lIns="0" tIns="0" rIns="0" bIns="0" rtlCol="0" anchor="t"/>
          <a:lstStyle/>
          <a:p>
            <a:pPr marL="0" indent="0" algn="l">
              <a:lnSpc>
                <a:spcPts val="2750"/>
              </a:lnSpc>
              <a:buNone/>
            </a:pPr>
            <a:r>
              <a:rPr lang="en-US" sz="2400" dirty="0">
                <a:solidFill>
                  <a:srgbClr val="D6E5EF"/>
                </a:solidFill>
                <a:latin typeface="Lora" pitchFamily="34" charset="0"/>
                <a:ea typeface="Lora" pitchFamily="34" charset="-122"/>
                <a:cs typeface="Lora" pitchFamily="34" charset="-120"/>
              </a:rPr>
              <a:t>U-Net's Superiority</a:t>
            </a:r>
            <a:endParaRPr lang="en-US" sz="2400" dirty="0"/>
          </a:p>
        </p:txBody>
      </p:sp>
      <p:sp>
        <p:nvSpPr>
          <p:cNvPr id="6" name="Text 4"/>
          <p:cNvSpPr/>
          <p:nvPr/>
        </p:nvSpPr>
        <p:spPr>
          <a:xfrm>
            <a:off x="4343816" y="4300499"/>
            <a:ext cx="9237583" cy="1641044"/>
          </a:xfrm>
          <a:prstGeom prst="rect">
            <a:avLst/>
          </a:prstGeom>
          <a:noFill/>
          <a:ln/>
        </p:spPr>
        <p:txBody>
          <a:bodyPr wrap="square" lIns="0" tIns="0" rIns="0" bIns="0" rtlCol="0" anchor="t"/>
          <a:lstStyle/>
          <a:p>
            <a:pPr marL="0" indent="0" algn="l">
              <a:lnSpc>
                <a:spcPts val="3000"/>
              </a:lnSpc>
              <a:buNone/>
            </a:pPr>
            <a:r>
              <a:rPr lang="en-US" sz="2400" dirty="0">
                <a:solidFill>
                  <a:srgbClr val="D6E5EF"/>
                </a:solidFill>
                <a:latin typeface="Source Sans Pro" pitchFamily="34" charset="0"/>
                <a:ea typeface="Source Sans Pro" pitchFamily="34" charset="-122"/>
                <a:cs typeface="Source Sans Pro" pitchFamily="34" charset="-120"/>
              </a:rPr>
              <a:t>U-Net significantly outperformed ResNet-50 in liver tumor segmentation, achieving a Dice coefficient of 0.821 and an AUC of 1.00, compared to ResNet-50's 0.7711 and 0.99. This demonstrates U-Net's superior boundary delineation.</a:t>
            </a:r>
            <a:endParaRPr lang="en-US" sz="2400" dirty="0"/>
          </a:p>
        </p:txBody>
      </p:sp>
      <p:sp>
        <p:nvSpPr>
          <p:cNvPr id="8" name="Shape 6"/>
          <p:cNvSpPr/>
          <p:nvPr/>
        </p:nvSpPr>
        <p:spPr>
          <a:xfrm>
            <a:off x="837724" y="6318959"/>
            <a:ext cx="6477476" cy="2854538"/>
          </a:xfrm>
          <a:prstGeom prst="roundRect">
            <a:avLst>
              <a:gd name="adj" fmla="val 1433"/>
            </a:avLst>
          </a:prstGeom>
          <a:solidFill>
            <a:srgbClr val="444752"/>
          </a:solidFill>
          <a:ln/>
        </p:spPr>
      </p:sp>
      <p:sp>
        <p:nvSpPr>
          <p:cNvPr id="9" name="Text 7"/>
          <p:cNvSpPr/>
          <p:nvPr/>
        </p:nvSpPr>
        <p:spPr>
          <a:xfrm>
            <a:off x="1077039" y="6959917"/>
            <a:ext cx="160615" cy="478631"/>
          </a:xfrm>
          <a:prstGeom prst="rect">
            <a:avLst/>
          </a:prstGeom>
          <a:noFill/>
          <a:ln/>
        </p:spPr>
        <p:txBody>
          <a:bodyPr wrap="none" lIns="0" tIns="0" rIns="0" bIns="0" rtlCol="0" anchor="t"/>
          <a:lstStyle/>
          <a:p>
            <a:pPr marL="0" indent="0" algn="ctr">
              <a:lnSpc>
                <a:spcPts val="3750"/>
              </a:lnSpc>
              <a:buNone/>
            </a:pPr>
            <a:r>
              <a:rPr lang="en-US" sz="2350" dirty="0">
                <a:solidFill>
                  <a:srgbClr val="D6E5EF"/>
                </a:solidFill>
                <a:latin typeface="Lora" pitchFamily="34" charset="0"/>
                <a:ea typeface="Lora" pitchFamily="34" charset="-122"/>
                <a:cs typeface="Lora" pitchFamily="34" charset="-120"/>
              </a:rPr>
              <a:t>2</a:t>
            </a:r>
            <a:endParaRPr lang="en-US" sz="2350" dirty="0"/>
          </a:p>
        </p:txBody>
      </p:sp>
      <p:sp>
        <p:nvSpPr>
          <p:cNvPr id="10" name="Text 8"/>
          <p:cNvSpPr/>
          <p:nvPr/>
        </p:nvSpPr>
        <p:spPr>
          <a:xfrm>
            <a:off x="7554516" y="6425809"/>
            <a:ext cx="2816185" cy="351949"/>
          </a:xfrm>
          <a:prstGeom prst="rect">
            <a:avLst/>
          </a:prstGeom>
          <a:noFill/>
          <a:ln/>
        </p:spPr>
        <p:txBody>
          <a:bodyPr wrap="none" lIns="0" tIns="0" rIns="0" bIns="0" rtlCol="0" anchor="t"/>
          <a:lstStyle/>
          <a:p>
            <a:pPr marL="0" indent="0" algn="l">
              <a:lnSpc>
                <a:spcPts val="2750"/>
              </a:lnSpc>
              <a:buNone/>
            </a:pPr>
            <a:r>
              <a:rPr lang="en-US" sz="2400" dirty="0">
                <a:solidFill>
                  <a:srgbClr val="D6E5EF"/>
                </a:solidFill>
                <a:latin typeface="Lora" pitchFamily="34" charset="0"/>
                <a:ea typeface="Lora" pitchFamily="34" charset="-122"/>
                <a:cs typeface="Lora" pitchFamily="34" charset="-120"/>
              </a:rPr>
              <a:t>Clinical Applications</a:t>
            </a:r>
            <a:endParaRPr lang="en-US" sz="2400" dirty="0"/>
          </a:p>
        </p:txBody>
      </p:sp>
      <p:sp>
        <p:nvSpPr>
          <p:cNvPr id="11" name="Text 9"/>
          <p:cNvSpPr/>
          <p:nvPr/>
        </p:nvSpPr>
        <p:spPr>
          <a:xfrm>
            <a:off x="7582554" y="7155174"/>
            <a:ext cx="5998845" cy="1975997"/>
          </a:xfrm>
          <a:prstGeom prst="rect">
            <a:avLst/>
          </a:prstGeom>
          <a:noFill/>
          <a:ln/>
        </p:spPr>
        <p:txBody>
          <a:bodyPr wrap="square" lIns="0" tIns="0" rIns="0" bIns="0" rtlCol="0" anchor="t"/>
          <a:lstStyle/>
          <a:p>
            <a:pPr marL="0" indent="0" algn="l">
              <a:lnSpc>
                <a:spcPts val="3000"/>
              </a:lnSpc>
              <a:buNone/>
            </a:pPr>
            <a:r>
              <a:rPr lang="en-US" sz="2400" dirty="0">
                <a:solidFill>
                  <a:srgbClr val="D6E5EF"/>
                </a:solidFill>
                <a:latin typeface="Source Sans Pro" pitchFamily="34" charset="0"/>
                <a:ea typeface="Source Sans Pro" pitchFamily="34" charset="-122"/>
                <a:cs typeface="Source Sans Pro" pitchFamily="34" charset="-120"/>
              </a:rPr>
              <a:t>U-Net's high accuracy (Dice: 0.821, IoU: 0.7918) offers significant clinical potential. Automated segmentation can expedite diagnosis, improve surgical planning, and enhance patient outcomes.</a:t>
            </a:r>
            <a:endParaRPr lang="en-US" sz="24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10972800"/>
          </a:xfrm>
          <a:prstGeom prst="rect">
            <a:avLst/>
          </a:prstGeom>
        </p:spPr>
      </p:pic>
      <p:sp>
        <p:nvSpPr>
          <p:cNvPr id="3" name="Text 0"/>
          <p:cNvSpPr/>
          <p:nvPr/>
        </p:nvSpPr>
        <p:spPr>
          <a:xfrm>
            <a:off x="837724" y="1785461"/>
            <a:ext cx="7468553" cy="1408033"/>
          </a:xfrm>
          <a:prstGeom prst="rect">
            <a:avLst/>
          </a:prstGeom>
          <a:noFill/>
          <a:ln/>
        </p:spPr>
        <p:txBody>
          <a:bodyPr wrap="square" lIns="0" tIns="0" rIns="0" bIns="0" rtlCol="0" anchor="t"/>
          <a:lstStyle/>
          <a:p>
            <a:pPr marL="0" indent="0">
              <a:lnSpc>
                <a:spcPts val="5500"/>
              </a:lnSpc>
              <a:buNone/>
            </a:pPr>
            <a:r>
              <a:rPr lang="en-US" sz="4400" dirty="0">
                <a:solidFill>
                  <a:srgbClr val="F98AC7"/>
                </a:solidFill>
                <a:latin typeface="Lora" pitchFamily="34" charset="0"/>
                <a:ea typeface="Lora" pitchFamily="34" charset="-122"/>
                <a:cs typeface="Lora" pitchFamily="34" charset="-120"/>
              </a:rPr>
              <a:t>Limitations and Future Directions</a:t>
            </a:r>
            <a:endParaRPr lang="en-US" sz="4400" dirty="0"/>
          </a:p>
        </p:txBody>
      </p:sp>
      <p:sp>
        <p:nvSpPr>
          <p:cNvPr id="4" name="Shape 1"/>
          <p:cNvSpPr/>
          <p:nvPr/>
        </p:nvSpPr>
        <p:spPr>
          <a:xfrm>
            <a:off x="837724" y="3552468"/>
            <a:ext cx="3614618" cy="4226838"/>
          </a:xfrm>
          <a:prstGeom prst="roundRect">
            <a:avLst>
              <a:gd name="adj" fmla="val 993"/>
            </a:avLst>
          </a:prstGeom>
          <a:solidFill>
            <a:srgbClr val="444752"/>
          </a:solidFill>
          <a:ln/>
        </p:spPr>
      </p:sp>
      <p:sp>
        <p:nvSpPr>
          <p:cNvPr id="5" name="Text 2"/>
          <p:cNvSpPr/>
          <p:nvPr/>
        </p:nvSpPr>
        <p:spPr>
          <a:xfrm>
            <a:off x="1077039" y="3791783"/>
            <a:ext cx="2816185" cy="351949"/>
          </a:xfrm>
          <a:prstGeom prst="rect">
            <a:avLst/>
          </a:prstGeom>
          <a:noFill/>
          <a:ln/>
        </p:spPr>
        <p:txBody>
          <a:bodyPr wrap="none" lIns="0" tIns="0" rIns="0" bIns="0" rtlCol="0" anchor="t"/>
          <a:lstStyle/>
          <a:p>
            <a:pPr marL="0" indent="0">
              <a:lnSpc>
                <a:spcPts val="2750"/>
              </a:lnSpc>
              <a:buNone/>
            </a:pPr>
            <a:r>
              <a:rPr lang="en-US" sz="2400" dirty="0">
                <a:solidFill>
                  <a:srgbClr val="D6E5EF"/>
                </a:solidFill>
                <a:latin typeface="Lora" pitchFamily="34" charset="0"/>
                <a:ea typeface="Lora" pitchFamily="34" charset="-122"/>
                <a:cs typeface="Lora" pitchFamily="34" charset="-120"/>
              </a:rPr>
              <a:t>Dataset Size</a:t>
            </a:r>
            <a:endParaRPr lang="en-US" sz="2400" dirty="0"/>
          </a:p>
        </p:txBody>
      </p:sp>
      <p:sp>
        <p:nvSpPr>
          <p:cNvPr id="6" name="Text 3"/>
          <p:cNvSpPr/>
          <p:nvPr/>
        </p:nvSpPr>
        <p:spPr>
          <a:xfrm>
            <a:off x="1077039" y="4478834"/>
            <a:ext cx="3135987" cy="2298144"/>
          </a:xfrm>
          <a:prstGeom prst="rect">
            <a:avLst/>
          </a:prstGeom>
          <a:noFill/>
          <a:ln/>
        </p:spPr>
        <p:txBody>
          <a:bodyPr wrap="square" lIns="0" tIns="0" rIns="0" bIns="0" rtlCol="0" anchor="t"/>
          <a:lstStyle/>
          <a:p>
            <a:pPr marL="0" indent="0">
              <a:lnSpc>
                <a:spcPts val="3000"/>
              </a:lnSpc>
              <a:buNone/>
            </a:pPr>
            <a:r>
              <a:rPr lang="en-US" sz="2400" dirty="0">
                <a:solidFill>
                  <a:srgbClr val="D6E5EF"/>
                </a:solidFill>
                <a:latin typeface="Source Sans Pro" pitchFamily="34" charset="0"/>
                <a:ea typeface="Source Sans Pro" pitchFamily="34" charset="-122"/>
                <a:cs typeface="Source Sans Pro" pitchFamily="34" charset="-120"/>
              </a:rPr>
              <a:t>The limited dataset (150 CT scans) may hinder generalization. Future work requires a larger, more diverse dataset for improved robustness.</a:t>
            </a:r>
            <a:endParaRPr lang="en-US" sz="2400" dirty="0"/>
          </a:p>
        </p:txBody>
      </p:sp>
      <p:sp>
        <p:nvSpPr>
          <p:cNvPr id="7" name="Shape 4"/>
          <p:cNvSpPr/>
          <p:nvPr/>
        </p:nvSpPr>
        <p:spPr>
          <a:xfrm>
            <a:off x="4691658" y="3552467"/>
            <a:ext cx="3614618" cy="4226839"/>
          </a:xfrm>
          <a:prstGeom prst="roundRect">
            <a:avLst>
              <a:gd name="adj" fmla="val 993"/>
            </a:avLst>
          </a:prstGeom>
          <a:solidFill>
            <a:srgbClr val="444752"/>
          </a:solidFill>
          <a:ln/>
        </p:spPr>
      </p:sp>
      <p:sp>
        <p:nvSpPr>
          <p:cNvPr id="8" name="Text 5"/>
          <p:cNvSpPr/>
          <p:nvPr/>
        </p:nvSpPr>
        <p:spPr>
          <a:xfrm>
            <a:off x="4930973" y="3791783"/>
            <a:ext cx="2816185" cy="351949"/>
          </a:xfrm>
          <a:prstGeom prst="rect">
            <a:avLst/>
          </a:prstGeom>
          <a:noFill/>
          <a:ln/>
        </p:spPr>
        <p:txBody>
          <a:bodyPr wrap="none" lIns="0" tIns="0" rIns="0" bIns="0" rtlCol="0" anchor="t"/>
          <a:lstStyle/>
          <a:p>
            <a:pPr marL="0" indent="0">
              <a:lnSpc>
                <a:spcPts val="2750"/>
              </a:lnSpc>
              <a:buNone/>
            </a:pPr>
            <a:r>
              <a:rPr lang="en-US" sz="2200" dirty="0">
                <a:solidFill>
                  <a:srgbClr val="D6E5EF"/>
                </a:solidFill>
                <a:latin typeface="Lora" pitchFamily="34" charset="0"/>
                <a:ea typeface="Lora" pitchFamily="34" charset="-122"/>
                <a:cs typeface="Lora" pitchFamily="34" charset="-120"/>
              </a:rPr>
              <a:t>Model Optimization</a:t>
            </a:r>
            <a:endParaRPr lang="en-US" sz="2200" dirty="0"/>
          </a:p>
        </p:txBody>
      </p:sp>
      <p:sp>
        <p:nvSpPr>
          <p:cNvPr id="9" name="Text 6"/>
          <p:cNvSpPr/>
          <p:nvPr/>
        </p:nvSpPr>
        <p:spPr>
          <a:xfrm>
            <a:off x="4930973" y="4478834"/>
            <a:ext cx="3135987" cy="2681168"/>
          </a:xfrm>
          <a:prstGeom prst="rect">
            <a:avLst/>
          </a:prstGeom>
          <a:noFill/>
          <a:ln/>
        </p:spPr>
        <p:txBody>
          <a:bodyPr wrap="square" lIns="0" tIns="0" rIns="0" bIns="0" rtlCol="0" anchor="t"/>
          <a:lstStyle/>
          <a:p>
            <a:pPr marL="0" indent="0">
              <a:lnSpc>
                <a:spcPts val="3000"/>
              </a:lnSpc>
              <a:buNone/>
            </a:pPr>
            <a:r>
              <a:rPr lang="en-US" sz="2400" dirty="0">
                <a:solidFill>
                  <a:srgbClr val="D6E5EF"/>
                </a:solidFill>
                <a:latin typeface="Source Sans Pro" pitchFamily="34" charset="0"/>
                <a:ea typeface="Source Sans Pro" pitchFamily="34" charset="-122"/>
                <a:cs typeface="Source Sans Pro" pitchFamily="34" charset="-120"/>
              </a:rPr>
              <a:t>Further optimization is possible using advanced hyperparameter tuning (Bayesian optimization, genetic algorithms) and exploring alternative loss functions (e.g., focal loss).</a:t>
            </a:r>
            <a:endParaRPr lang="en-US" sz="2400" dirty="0"/>
          </a:p>
        </p:txBody>
      </p:sp>
      <p:sp>
        <p:nvSpPr>
          <p:cNvPr id="10" name="Shape 7"/>
          <p:cNvSpPr/>
          <p:nvPr/>
        </p:nvSpPr>
        <p:spPr>
          <a:xfrm>
            <a:off x="837722" y="8038385"/>
            <a:ext cx="7468553" cy="2300233"/>
          </a:xfrm>
          <a:prstGeom prst="roundRect">
            <a:avLst>
              <a:gd name="adj" fmla="val 2063"/>
            </a:avLst>
          </a:prstGeom>
          <a:solidFill>
            <a:srgbClr val="444752"/>
          </a:solidFill>
          <a:ln/>
        </p:spPr>
      </p:sp>
      <p:sp>
        <p:nvSpPr>
          <p:cNvPr id="11" name="Text 8"/>
          <p:cNvSpPr/>
          <p:nvPr/>
        </p:nvSpPr>
        <p:spPr>
          <a:xfrm>
            <a:off x="1077039" y="8337530"/>
            <a:ext cx="2816185" cy="351949"/>
          </a:xfrm>
          <a:prstGeom prst="rect">
            <a:avLst/>
          </a:prstGeom>
          <a:noFill/>
          <a:ln/>
        </p:spPr>
        <p:txBody>
          <a:bodyPr wrap="none" lIns="0" tIns="0" rIns="0" bIns="0" rtlCol="0" anchor="t"/>
          <a:lstStyle/>
          <a:p>
            <a:pPr marL="0" indent="0">
              <a:lnSpc>
                <a:spcPts val="2750"/>
              </a:lnSpc>
              <a:buNone/>
            </a:pPr>
            <a:r>
              <a:rPr lang="en-US" sz="2400" dirty="0">
                <a:solidFill>
                  <a:srgbClr val="D6E5EF"/>
                </a:solidFill>
                <a:latin typeface="Lora" pitchFamily="34" charset="0"/>
                <a:ea typeface="Lora" pitchFamily="34" charset="-122"/>
                <a:cs typeface="Lora" pitchFamily="34" charset="-120"/>
              </a:rPr>
              <a:t>Multimodal Data</a:t>
            </a:r>
            <a:endParaRPr lang="en-US" sz="2400" dirty="0"/>
          </a:p>
        </p:txBody>
      </p:sp>
      <p:sp>
        <p:nvSpPr>
          <p:cNvPr id="12" name="Text 9"/>
          <p:cNvSpPr/>
          <p:nvPr/>
        </p:nvSpPr>
        <p:spPr>
          <a:xfrm>
            <a:off x="1077039" y="8903961"/>
            <a:ext cx="6989921" cy="1212748"/>
          </a:xfrm>
          <a:prstGeom prst="rect">
            <a:avLst/>
          </a:prstGeom>
          <a:noFill/>
          <a:ln/>
        </p:spPr>
        <p:txBody>
          <a:bodyPr wrap="square" lIns="0" tIns="0" rIns="0" bIns="0" rtlCol="0" anchor="t"/>
          <a:lstStyle/>
          <a:p>
            <a:pPr marL="0" indent="0">
              <a:lnSpc>
                <a:spcPts val="3000"/>
              </a:lnSpc>
              <a:buNone/>
            </a:pPr>
            <a:r>
              <a:rPr lang="en-US" sz="2400" dirty="0">
                <a:solidFill>
                  <a:srgbClr val="D6E5EF"/>
                </a:solidFill>
                <a:latin typeface="Source Sans Pro" pitchFamily="34" charset="0"/>
                <a:ea typeface="Source Sans Pro" pitchFamily="34" charset="-122"/>
                <a:cs typeface="Source Sans Pro" pitchFamily="34" charset="-120"/>
              </a:rPr>
              <a:t>Integrating MRI and ultrasound data with CT scans could improve boundary delineation accuracy and model robustness.</a:t>
            </a:r>
            <a:endParaRPr lang="en-US" sz="24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10972800"/>
          </a:xfrm>
          <a:prstGeom prst="rect">
            <a:avLst/>
          </a:prstGeom>
        </p:spPr>
      </p:pic>
      <p:sp>
        <p:nvSpPr>
          <p:cNvPr id="3" name="Text 0"/>
          <p:cNvSpPr/>
          <p:nvPr/>
        </p:nvSpPr>
        <p:spPr>
          <a:xfrm>
            <a:off x="837724" y="2021205"/>
            <a:ext cx="5632490" cy="704017"/>
          </a:xfrm>
          <a:prstGeom prst="rect">
            <a:avLst/>
          </a:prstGeom>
          <a:noFill/>
          <a:ln/>
        </p:spPr>
        <p:txBody>
          <a:bodyPr wrap="none" lIns="0" tIns="0" rIns="0" bIns="0" rtlCol="0" anchor="t"/>
          <a:lstStyle/>
          <a:p>
            <a:pPr marL="0" indent="0">
              <a:lnSpc>
                <a:spcPts val="5500"/>
              </a:lnSpc>
              <a:buNone/>
            </a:pPr>
            <a:r>
              <a:rPr lang="en-US" sz="4400" dirty="0">
                <a:solidFill>
                  <a:srgbClr val="F98AC7"/>
                </a:solidFill>
                <a:latin typeface="Lora" pitchFamily="34" charset="0"/>
                <a:ea typeface="Lora" pitchFamily="34" charset="-122"/>
                <a:cs typeface="Lora" pitchFamily="34" charset="-120"/>
              </a:rPr>
              <a:t>Key Takeaways</a:t>
            </a:r>
            <a:endParaRPr lang="en-US" sz="4400" dirty="0"/>
          </a:p>
        </p:txBody>
      </p:sp>
      <p:pic>
        <p:nvPicPr>
          <p:cNvPr id="4" name="Image 1" descr="preencoded.png"/>
          <p:cNvPicPr>
            <a:picLocks noChangeAspect="1"/>
          </p:cNvPicPr>
          <p:nvPr/>
        </p:nvPicPr>
        <p:blipFill>
          <a:blip r:embed="rId4"/>
          <a:stretch>
            <a:fillRect/>
          </a:stretch>
        </p:blipFill>
        <p:spPr>
          <a:xfrm>
            <a:off x="837724" y="3084195"/>
            <a:ext cx="598408" cy="598408"/>
          </a:xfrm>
          <a:prstGeom prst="rect">
            <a:avLst/>
          </a:prstGeom>
        </p:spPr>
      </p:pic>
      <p:sp>
        <p:nvSpPr>
          <p:cNvPr id="5" name="Text 1"/>
          <p:cNvSpPr/>
          <p:nvPr/>
        </p:nvSpPr>
        <p:spPr>
          <a:xfrm>
            <a:off x="837724" y="3921919"/>
            <a:ext cx="3554730" cy="703897"/>
          </a:xfrm>
          <a:prstGeom prst="rect">
            <a:avLst/>
          </a:prstGeom>
          <a:noFill/>
          <a:ln/>
        </p:spPr>
        <p:txBody>
          <a:bodyPr wrap="square" lIns="0" tIns="0" rIns="0" bIns="0" rtlCol="0" anchor="t"/>
          <a:lstStyle/>
          <a:p>
            <a:pPr marL="0" indent="0" algn="l">
              <a:lnSpc>
                <a:spcPts val="2750"/>
              </a:lnSpc>
              <a:buNone/>
            </a:pPr>
            <a:r>
              <a:rPr lang="en-US" sz="2400" dirty="0">
                <a:solidFill>
                  <a:srgbClr val="D6E5EF"/>
                </a:solidFill>
                <a:latin typeface="Lora" pitchFamily="34" charset="0"/>
                <a:ea typeface="Lora" pitchFamily="34" charset="-122"/>
                <a:cs typeface="Lora" pitchFamily="34" charset="-120"/>
              </a:rPr>
              <a:t>U-Net's Superior Performance</a:t>
            </a:r>
            <a:endParaRPr lang="en-US" sz="2400" dirty="0"/>
          </a:p>
        </p:txBody>
      </p:sp>
      <p:sp>
        <p:nvSpPr>
          <p:cNvPr id="6" name="Text 2"/>
          <p:cNvSpPr/>
          <p:nvPr/>
        </p:nvSpPr>
        <p:spPr>
          <a:xfrm>
            <a:off x="837724" y="5434395"/>
            <a:ext cx="3554730" cy="3211485"/>
          </a:xfrm>
          <a:prstGeom prst="rect">
            <a:avLst/>
          </a:prstGeom>
          <a:noFill/>
          <a:ln/>
        </p:spPr>
        <p:txBody>
          <a:bodyPr wrap="square" lIns="0" tIns="0" rIns="0" bIns="0" rtlCol="0" anchor="t"/>
          <a:lstStyle/>
          <a:p>
            <a:pPr marL="0" indent="0" algn="l">
              <a:lnSpc>
                <a:spcPts val="3000"/>
              </a:lnSpc>
              <a:buNone/>
            </a:pPr>
            <a:r>
              <a:rPr lang="en-US" sz="2400" dirty="0">
                <a:solidFill>
                  <a:srgbClr val="D6E5EF"/>
                </a:solidFill>
                <a:latin typeface="Source Sans Pro" pitchFamily="34" charset="0"/>
                <a:ea typeface="Source Sans Pro" pitchFamily="34" charset="-122"/>
                <a:cs typeface="Source Sans Pro" pitchFamily="34" charset="-120"/>
              </a:rPr>
              <a:t>Our results demonstrate that the U-Net architecture significantly outperforms ResNet-50 in liver tumor segmentation, achieving a Dice coefficient of 0.821 and an IoU of 0.7918 on a dataset of 150 3D CT scans.</a:t>
            </a:r>
            <a:endParaRPr lang="en-US" sz="2400" dirty="0"/>
          </a:p>
        </p:txBody>
      </p:sp>
      <p:pic>
        <p:nvPicPr>
          <p:cNvPr id="7" name="Image 2" descr="preencoded.png"/>
          <p:cNvPicPr>
            <a:picLocks noChangeAspect="1"/>
          </p:cNvPicPr>
          <p:nvPr/>
        </p:nvPicPr>
        <p:blipFill>
          <a:blip r:embed="rId5"/>
          <a:stretch>
            <a:fillRect/>
          </a:stretch>
        </p:blipFill>
        <p:spPr>
          <a:xfrm>
            <a:off x="4751427" y="3084195"/>
            <a:ext cx="598408" cy="598408"/>
          </a:xfrm>
          <a:prstGeom prst="rect">
            <a:avLst/>
          </a:prstGeom>
        </p:spPr>
      </p:pic>
      <p:sp>
        <p:nvSpPr>
          <p:cNvPr id="8" name="Text 3"/>
          <p:cNvSpPr/>
          <p:nvPr/>
        </p:nvSpPr>
        <p:spPr>
          <a:xfrm>
            <a:off x="4751427" y="3921919"/>
            <a:ext cx="3554849" cy="1055846"/>
          </a:xfrm>
          <a:prstGeom prst="rect">
            <a:avLst/>
          </a:prstGeom>
          <a:noFill/>
          <a:ln/>
        </p:spPr>
        <p:txBody>
          <a:bodyPr wrap="square" lIns="0" tIns="0" rIns="0" bIns="0" rtlCol="0" anchor="t"/>
          <a:lstStyle/>
          <a:p>
            <a:pPr marL="0" indent="0" algn="l">
              <a:lnSpc>
                <a:spcPts val="2750"/>
              </a:lnSpc>
              <a:buNone/>
            </a:pPr>
            <a:r>
              <a:rPr lang="en-US" sz="2400" dirty="0">
                <a:solidFill>
                  <a:srgbClr val="D6E5EF"/>
                </a:solidFill>
                <a:latin typeface="Lora" pitchFamily="34" charset="0"/>
                <a:ea typeface="Lora" pitchFamily="34" charset="-122"/>
                <a:cs typeface="Lora" pitchFamily="34" charset="-120"/>
              </a:rPr>
              <a:t>Future Directions: Enhanced Accuracy and Generalizability</a:t>
            </a:r>
            <a:endParaRPr lang="en-US" sz="2400" dirty="0"/>
          </a:p>
        </p:txBody>
      </p:sp>
      <p:sp>
        <p:nvSpPr>
          <p:cNvPr id="9" name="Text 4"/>
          <p:cNvSpPr/>
          <p:nvPr/>
        </p:nvSpPr>
        <p:spPr>
          <a:xfrm>
            <a:off x="4751427" y="5434395"/>
            <a:ext cx="3554849" cy="4638414"/>
          </a:xfrm>
          <a:prstGeom prst="rect">
            <a:avLst/>
          </a:prstGeom>
          <a:noFill/>
          <a:ln/>
        </p:spPr>
        <p:txBody>
          <a:bodyPr wrap="square" lIns="0" tIns="0" rIns="0" bIns="0" rtlCol="0" anchor="t"/>
          <a:lstStyle/>
          <a:p>
            <a:pPr marL="0" indent="0" algn="l">
              <a:lnSpc>
                <a:spcPts val="3000"/>
              </a:lnSpc>
              <a:buNone/>
            </a:pPr>
            <a:r>
              <a:rPr lang="en-US" sz="2400" dirty="0">
                <a:solidFill>
                  <a:srgbClr val="D6E5EF"/>
                </a:solidFill>
                <a:latin typeface="Source Sans Pro" pitchFamily="34" charset="0"/>
                <a:ea typeface="Source Sans Pro" pitchFamily="34" charset="-122"/>
                <a:cs typeface="Source Sans Pro" pitchFamily="34" charset="-120"/>
              </a:rPr>
              <a:t>Future work will focus on expanding the dataset, optimizing hyperparameters (including exploring focal loss), and integrating multimodal data (MRI, ultrasound) to improve robustness and accuracy, addressing the limitations of our current model and paving the way for clinical translation.</a:t>
            </a:r>
            <a:endParaRPr lang="en-US" sz="24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699135" y="549235"/>
            <a:ext cx="4700111" cy="587573"/>
          </a:xfrm>
          <a:prstGeom prst="rect">
            <a:avLst/>
          </a:prstGeom>
          <a:noFill/>
          <a:ln/>
        </p:spPr>
        <p:txBody>
          <a:bodyPr wrap="none" lIns="0" tIns="0" rIns="0" bIns="0" rtlCol="0" anchor="t"/>
          <a:lstStyle/>
          <a:p>
            <a:pPr marL="0" indent="0">
              <a:lnSpc>
                <a:spcPts val="4600"/>
              </a:lnSpc>
              <a:buNone/>
            </a:pPr>
            <a:r>
              <a:rPr lang="en-US" sz="3700" dirty="0">
                <a:solidFill>
                  <a:srgbClr val="F98AC7"/>
                </a:solidFill>
                <a:latin typeface="Lora" pitchFamily="34" charset="0"/>
                <a:ea typeface="Lora" pitchFamily="34" charset="-122"/>
                <a:cs typeface="Lora" pitchFamily="34" charset="-120"/>
              </a:rPr>
              <a:t>Table of Contents</a:t>
            </a:r>
            <a:endParaRPr lang="en-US" sz="3700" dirty="0"/>
          </a:p>
        </p:txBody>
      </p:sp>
      <p:sp>
        <p:nvSpPr>
          <p:cNvPr id="3" name="Shape 1"/>
          <p:cNvSpPr/>
          <p:nvPr/>
        </p:nvSpPr>
        <p:spPr>
          <a:xfrm>
            <a:off x="7303770" y="1536263"/>
            <a:ext cx="22860" cy="8889206"/>
          </a:xfrm>
          <a:prstGeom prst="roundRect">
            <a:avLst>
              <a:gd name="adj" fmla="val 131075"/>
            </a:avLst>
          </a:prstGeom>
          <a:solidFill>
            <a:srgbClr val="5D606B"/>
          </a:solidFill>
          <a:ln/>
        </p:spPr>
      </p:sp>
      <p:sp>
        <p:nvSpPr>
          <p:cNvPr id="4" name="Shape 2"/>
          <p:cNvSpPr/>
          <p:nvPr/>
        </p:nvSpPr>
        <p:spPr>
          <a:xfrm>
            <a:off x="6414254" y="1974175"/>
            <a:ext cx="699135" cy="22860"/>
          </a:xfrm>
          <a:prstGeom prst="roundRect">
            <a:avLst>
              <a:gd name="adj" fmla="val 131075"/>
            </a:avLst>
          </a:prstGeom>
          <a:solidFill>
            <a:srgbClr val="5D606B"/>
          </a:solidFill>
          <a:ln/>
        </p:spPr>
      </p:sp>
      <p:sp>
        <p:nvSpPr>
          <p:cNvPr id="5" name="Shape 3"/>
          <p:cNvSpPr/>
          <p:nvPr/>
        </p:nvSpPr>
        <p:spPr>
          <a:xfrm>
            <a:off x="7090529" y="1760934"/>
            <a:ext cx="449342" cy="449342"/>
          </a:xfrm>
          <a:prstGeom prst="roundRect">
            <a:avLst>
              <a:gd name="adj" fmla="val 6668"/>
            </a:avLst>
          </a:prstGeom>
          <a:solidFill>
            <a:srgbClr val="444752"/>
          </a:solidFill>
          <a:ln/>
        </p:spPr>
      </p:sp>
      <p:sp>
        <p:nvSpPr>
          <p:cNvPr id="6" name="Text 4"/>
          <p:cNvSpPr/>
          <p:nvPr/>
        </p:nvSpPr>
        <p:spPr>
          <a:xfrm>
            <a:off x="7263884" y="1844516"/>
            <a:ext cx="102632" cy="282059"/>
          </a:xfrm>
          <a:prstGeom prst="rect">
            <a:avLst/>
          </a:prstGeom>
          <a:noFill/>
          <a:ln/>
        </p:spPr>
        <p:txBody>
          <a:bodyPr wrap="none" lIns="0" tIns="0" rIns="0" bIns="0" rtlCol="0" anchor="t"/>
          <a:lstStyle/>
          <a:p>
            <a:pPr marL="0" indent="0" algn="ctr">
              <a:lnSpc>
                <a:spcPts val="2200"/>
              </a:lnSpc>
              <a:buNone/>
            </a:pPr>
            <a:r>
              <a:rPr lang="en-US" sz="2400" dirty="0">
                <a:solidFill>
                  <a:srgbClr val="D6E5EF"/>
                </a:solidFill>
                <a:latin typeface="Lora" pitchFamily="34" charset="0"/>
                <a:ea typeface="Lora" pitchFamily="34" charset="-122"/>
                <a:cs typeface="Lora" pitchFamily="34" charset="-120"/>
              </a:rPr>
              <a:t>1</a:t>
            </a:r>
            <a:endParaRPr lang="en-US" sz="2400" dirty="0"/>
          </a:p>
        </p:txBody>
      </p:sp>
      <p:sp>
        <p:nvSpPr>
          <p:cNvPr id="7" name="Text 5"/>
          <p:cNvSpPr/>
          <p:nvPr/>
        </p:nvSpPr>
        <p:spPr>
          <a:xfrm>
            <a:off x="3866555" y="1735931"/>
            <a:ext cx="2350056" cy="293727"/>
          </a:xfrm>
          <a:prstGeom prst="rect">
            <a:avLst/>
          </a:prstGeom>
          <a:noFill/>
          <a:ln/>
        </p:spPr>
        <p:txBody>
          <a:bodyPr wrap="none" lIns="0" tIns="0" rIns="0" bIns="0" rtlCol="0" anchor="t"/>
          <a:lstStyle/>
          <a:p>
            <a:pPr marL="0" indent="0" algn="r">
              <a:lnSpc>
                <a:spcPts val="2300"/>
              </a:lnSpc>
              <a:buNone/>
            </a:pPr>
            <a:r>
              <a:rPr lang="en-US" sz="2400" dirty="0">
                <a:solidFill>
                  <a:srgbClr val="D6E5EF"/>
                </a:solidFill>
                <a:latin typeface="Lora" pitchFamily="34" charset="0"/>
                <a:ea typeface="Lora" pitchFamily="34" charset="-122"/>
                <a:cs typeface="Lora" pitchFamily="34" charset="-120"/>
              </a:rPr>
              <a:t>Project Motivation</a:t>
            </a:r>
            <a:endParaRPr lang="en-US" sz="2400" dirty="0"/>
          </a:p>
        </p:txBody>
      </p:sp>
      <p:sp>
        <p:nvSpPr>
          <p:cNvPr id="8" name="Text 6"/>
          <p:cNvSpPr/>
          <p:nvPr/>
        </p:nvSpPr>
        <p:spPr>
          <a:xfrm>
            <a:off x="425593" y="2236826"/>
            <a:ext cx="6334597" cy="585193"/>
          </a:xfrm>
          <a:prstGeom prst="rect">
            <a:avLst/>
          </a:prstGeom>
          <a:noFill/>
          <a:ln/>
        </p:spPr>
        <p:txBody>
          <a:bodyPr wrap="none" lIns="0" tIns="0" rIns="0" bIns="0" rtlCol="0" anchor="t"/>
          <a:lstStyle/>
          <a:p>
            <a:pPr marL="0" indent="0" algn="r">
              <a:lnSpc>
                <a:spcPts val="2500"/>
              </a:lnSpc>
              <a:buNone/>
            </a:pPr>
            <a:r>
              <a:rPr lang="en-US" sz="2400" dirty="0">
                <a:solidFill>
                  <a:srgbClr val="D6E5EF"/>
                </a:solidFill>
                <a:latin typeface="Source Sans Pro" pitchFamily="34" charset="0"/>
                <a:ea typeface="Source Sans Pro" pitchFamily="34" charset="-122"/>
                <a:cs typeface="Source Sans Pro" pitchFamily="34" charset="-120"/>
              </a:rPr>
              <a:t>The need for precision in liver tumor segmentation</a:t>
            </a:r>
            <a:endParaRPr lang="en-US" sz="2400" dirty="0"/>
          </a:p>
        </p:txBody>
      </p:sp>
      <p:sp>
        <p:nvSpPr>
          <p:cNvPr id="9" name="Shape 7"/>
          <p:cNvSpPr/>
          <p:nvPr/>
        </p:nvSpPr>
        <p:spPr>
          <a:xfrm>
            <a:off x="7517011" y="2972872"/>
            <a:ext cx="699135" cy="22860"/>
          </a:xfrm>
          <a:prstGeom prst="roundRect">
            <a:avLst>
              <a:gd name="adj" fmla="val 131075"/>
            </a:avLst>
          </a:prstGeom>
          <a:solidFill>
            <a:srgbClr val="5D606B"/>
          </a:solidFill>
          <a:ln/>
        </p:spPr>
      </p:sp>
      <p:sp>
        <p:nvSpPr>
          <p:cNvPr id="10" name="Shape 8"/>
          <p:cNvSpPr/>
          <p:nvPr/>
        </p:nvSpPr>
        <p:spPr>
          <a:xfrm>
            <a:off x="7090529" y="2759631"/>
            <a:ext cx="449342" cy="449342"/>
          </a:xfrm>
          <a:prstGeom prst="roundRect">
            <a:avLst>
              <a:gd name="adj" fmla="val 6668"/>
            </a:avLst>
          </a:prstGeom>
          <a:solidFill>
            <a:srgbClr val="444752"/>
          </a:solidFill>
          <a:ln/>
        </p:spPr>
      </p:sp>
      <p:sp>
        <p:nvSpPr>
          <p:cNvPr id="11" name="Text 9"/>
          <p:cNvSpPr/>
          <p:nvPr/>
        </p:nvSpPr>
        <p:spPr>
          <a:xfrm>
            <a:off x="7239476" y="2843213"/>
            <a:ext cx="151448" cy="282059"/>
          </a:xfrm>
          <a:prstGeom prst="rect">
            <a:avLst/>
          </a:prstGeom>
          <a:noFill/>
          <a:ln/>
        </p:spPr>
        <p:txBody>
          <a:bodyPr wrap="none" lIns="0" tIns="0" rIns="0" bIns="0" rtlCol="0" anchor="t"/>
          <a:lstStyle/>
          <a:p>
            <a:pPr marL="0" indent="0" algn="ctr">
              <a:lnSpc>
                <a:spcPts val="2200"/>
              </a:lnSpc>
              <a:buNone/>
            </a:pPr>
            <a:r>
              <a:rPr lang="en-US" sz="2400" dirty="0">
                <a:solidFill>
                  <a:srgbClr val="D6E5EF"/>
                </a:solidFill>
                <a:latin typeface="Lora" pitchFamily="34" charset="0"/>
                <a:ea typeface="Lora" pitchFamily="34" charset="-122"/>
                <a:cs typeface="Lora" pitchFamily="34" charset="-120"/>
              </a:rPr>
              <a:t>2</a:t>
            </a:r>
            <a:endParaRPr lang="en-US" sz="2400" dirty="0"/>
          </a:p>
        </p:txBody>
      </p:sp>
      <p:sp>
        <p:nvSpPr>
          <p:cNvPr id="12" name="Text 10"/>
          <p:cNvSpPr/>
          <p:nvPr/>
        </p:nvSpPr>
        <p:spPr>
          <a:xfrm>
            <a:off x="8413790" y="2734628"/>
            <a:ext cx="2350056" cy="293727"/>
          </a:xfrm>
          <a:prstGeom prst="rect">
            <a:avLst/>
          </a:prstGeom>
          <a:noFill/>
          <a:ln/>
        </p:spPr>
        <p:txBody>
          <a:bodyPr wrap="none" lIns="0" tIns="0" rIns="0" bIns="0" rtlCol="0" anchor="t"/>
          <a:lstStyle/>
          <a:p>
            <a:pPr marL="0" indent="0" algn="l">
              <a:lnSpc>
                <a:spcPts val="2300"/>
              </a:lnSpc>
              <a:buNone/>
            </a:pPr>
            <a:r>
              <a:rPr lang="en-US" sz="2400" dirty="0">
                <a:solidFill>
                  <a:srgbClr val="D6E5EF"/>
                </a:solidFill>
                <a:latin typeface="Lora" pitchFamily="34" charset="0"/>
                <a:ea typeface="Lora" pitchFamily="34" charset="-122"/>
                <a:cs typeface="Lora" pitchFamily="34" charset="-120"/>
              </a:rPr>
              <a:t>Datasets Used</a:t>
            </a:r>
            <a:endParaRPr lang="en-US" sz="2400" dirty="0"/>
          </a:p>
        </p:txBody>
      </p:sp>
      <p:sp>
        <p:nvSpPr>
          <p:cNvPr id="13" name="Text 11"/>
          <p:cNvSpPr/>
          <p:nvPr/>
        </p:nvSpPr>
        <p:spPr>
          <a:xfrm>
            <a:off x="8413790" y="3148132"/>
            <a:ext cx="5517475" cy="319564"/>
          </a:xfrm>
          <a:prstGeom prst="rect">
            <a:avLst/>
          </a:prstGeom>
          <a:noFill/>
          <a:ln/>
        </p:spPr>
        <p:txBody>
          <a:bodyPr wrap="none" lIns="0" tIns="0" rIns="0" bIns="0" rtlCol="0" anchor="t"/>
          <a:lstStyle/>
          <a:p>
            <a:pPr marL="0" indent="0" algn="l">
              <a:lnSpc>
                <a:spcPts val="2500"/>
              </a:lnSpc>
              <a:buNone/>
            </a:pPr>
            <a:r>
              <a:rPr lang="en-US" sz="2400" dirty="0">
                <a:solidFill>
                  <a:srgbClr val="D6E5EF"/>
                </a:solidFill>
                <a:latin typeface="Source Sans Pro" pitchFamily="34" charset="0"/>
                <a:ea typeface="Source Sans Pro" pitchFamily="34" charset="-122"/>
                <a:cs typeface="Source Sans Pro" pitchFamily="34" charset="-120"/>
              </a:rPr>
              <a:t>Overview of the data used in the study</a:t>
            </a:r>
            <a:endParaRPr lang="en-US" sz="2400" dirty="0"/>
          </a:p>
        </p:txBody>
      </p:sp>
      <p:sp>
        <p:nvSpPr>
          <p:cNvPr id="14" name="Shape 12"/>
          <p:cNvSpPr/>
          <p:nvPr/>
        </p:nvSpPr>
        <p:spPr>
          <a:xfrm>
            <a:off x="6414254" y="3871674"/>
            <a:ext cx="699135" cy="22860"/>
          </a:xfrm>
          <a:prstGeom prst="roundRect">
            <a:avLst>
              <a:gd name="adj" fmla="val 131075"/>
            </a:avLst>
          </a:prstGeom>
          <a:solidFill>
            <a:srgbClr val="5D606B"/>
          </a:solidFill>
          <a:ln/>
        </p:spPr>
      </p:sp>
      <p:sp>
        <p:nvSpPr>
          <p:cNvPr id="15" name="Shape 13"/>
          <p:cNvSpPr/>
          <p:nvPr/>
        </p:nvSpPr>
        <p:spPr>
          <a:xfrm>
            <a:off x="7090529" y="3658433"/>
            <a:ext cx="449342" cy="449342"/>
          </a:xfrm>
          <a:prstGeom prst="roundRect">
            <a:avLst>
              <a:gd name="adj" fmla="val 6668"/>
            </a:avLst>
          </a:prstGeom>
          <a:solidFill>
            <a:srgbClr val="444752"/>
          </a:solidFill>
          <a:ln/>
        </p:spPr>
      </p:sp>
      <p:sp>
        <p:nvSpPr>
          <p:cNvPr id="16" name="Text 14"/>
          <p:cNvSpPr/>
          <p:nvPr/>
        </p:nvSpPr>
        <p:spPr>
          <a:xfrm>
            <a:off x="7236619" y="3742015"/>
            <a:ext cx="157043" cy="282059"/>
          </a:xfrm>
          <a:prstGeom prst="rect">
            <a:avLst/>
          </a:prstGeom>
          <a:noFill/>
          <a:ln/>
        </p:spPr>
        <p:txBody>
          <a:bodyPr wrap="none" lIns="0" tIns="0" rIns="0" bIns="0" rtlCol="0" anchor="t"/>
          <a:lstStyle/>
          <a:p>
            <a:pPr marL="0" indent="0" algn="ctr">
              <a:lnSpc>
                <a:spcPts val="2200"/>
              </a:lnSpc>
              <a:buNone/>
            </a:pPr>
            <a:r>
              <a:rPr lang="en-US" sz="2400" dirty="0">
                <a:solidFill>
                  <a:srgbClr val="D6E5EF"/>
                </a:solidFill>
                <a:latin typeface="Lora" pitchFamily="34" charset="0"/>
                <a:ea typeface="Lora" pitchFamily="34" charset="-122"/>
                <a:cs typeface="Lora" pitchFamily="34" charset="-120"/>
              </a:rPr>
              <a:t>3</a:t>
            </a:r>
            <a:endParaRPr lang="en-US" sz="2400" dirty="0"/>
          </a:p>
        </p:txBody>
      </p:sp>
      <p:sp>
        <p:nvSpPr>
          <p:cNvPr id="17" name="Text 15"/>
          <p:cNvSpPr/>
          <p:nvPr/>
        </p:nvSpPr>
        <p:spPr>
          <a:xfrm>
            <a:off x="2331363" y="3633430"/>
            <a:ext cx="3885248" cy="293727"/>
          </a:xfrm>
          <a:prstGeom prst="rect">
            <a:avLst/>
          </a:prstGeom>
          <a:noFill/>
          <a:ln/>
        </p:spPr>
        <p:txBody>
          <a:bodyPr wrap="none" lIns="0" tIns="0" rIns="0" bIns="0" rtlCol="0" anchor="t"/>
          <a:lstStyle/>
          <a:p>
            <a:pPr marL="0" indent="0" algn="r">
              <a:lnSpc>
                <a:spcPts val="2300"/>
              </a:lnSpc>
              <a:buNone/>
            </a:pPr>
            <a:r>
              <a:rPr lang="en-US" sz="2400" dirty="0">
                <a:solidFill>
                  <a:srgbClr val="D6E5EF"/>
                </a:solidFill>
                <a:latin typeface="Lora" pitchFamily="34" charset="0"/>
                <a:ea typeface="Lora" pitchFamily="34" charset="-122"/>
                <a:cs typeface="Lora" pitchFamily="34" charset="-120"/>
              </a:rPr>
              <a:t>Experimental Setup &amp; Methodology</a:t>
            </a:r>
            <a:endParaRPr lang="en-US" sz="2400" dirty="0"/>
          </a:p>
        </p:txBody>
      </p:sp>
      <p:sp>
        <p:nvSpPr>
          <p:cNvPr id="18" name="Text 16"/>
          <p:cNvSpPr/>
          <p:nvPr/>
        </p:nvSpPr>
        <p:spPr>
          <a:xfrm>
            <a:off x="699135" y="4046934"/>
            <a:ext cx="5517475" cy="319564"/>
          </a:xfrm>
          <a:prstGeom prst="rect">
            <a:avLst/>
          </a:prstGeom>
          <a:noFill/>
          <a:ln/>
        </p:spPr>
        <p:txBody>
          <a:bodyPr wrap="none" lIns="0" tIns="0" rIns="0" bIns="0" rtlCol="0" anchor="t"/>
          <a:lstStyle/>
          <a:p>
            <a:pPr marL="0" indent="0" algn="r">
              <a:lnSpc>
                <a:spcPts val="2500"/>
              </a:lnSpc>
              <a:buNone/>
            </a:pPr>
            <a:r>
              <a:rPr lang="en-US" sz="2400" dirty="0">
                <a:solidFill>
                  <a:srgbClr val="D6E5EF"/>
                </a:solidFill>
                <a:latin typeface="Source Sans Pro" pitchFamily="34" charset="0"/>
                <a:ea typeface="Source Sans Pro" pitchFamily="34" charset="-122"/>
                <a:cs typeface="Source Sans Pro" pitchFamily="34" charset="-120"/>
              </a:rPr>
              <a:t>Detailed description of our approach</a:t>
            </a:r>
            <a:endParaRPr lang="en-US" sz="2400" dirty="0"/>
          </a:p>
        </p:txBody>
      </p:sp>
      <p:sp>
        <p:nvSpPr>
          <p:cNvPr id="19" name="Shape 17"/>
          <p:cNvSpPr/>
          <p:nvPr/>
        </p:nvSpPr>
        <p:spPr>
          <a:xfrm>
            <a:off x="7517011" y="4770596"/>
            <a:ext cx="699135" cy="22860"/>
          </a:xfrm>
          <a:prstGeom prst="roundRect">
            <a:avLst>
              <a:gd name="adj" fmla="val 131075"/>
            </a:avLst>
          </a:prstGeom>
          <a:solidFill>
            <a:srgbClr val="5D606B"/>
          </a:solidFill>
          <a:ln/>
        </p:spPr>
      </p:sp>
      <p:sp>
        <p:nvSpPr>
          <p:cNvPr id="20" name="Shape 18"/>
          <p:cNvSpPr/>
          <p:nvPr/>
        </p:nvSpPr>
        <p:spPr>
          <a:xfrm>
            <a:off x="7090529" y="4557355"/>
            <a:ext cx="449342" cy="449342"/>
          </a:xfrm>
          <a:prstGeom prst="roundRect">
            <a:avLst>
              <a:gd name="adj" fmla="val 6668"/>
            </a:avLst>
          </a:prstGeom>
          <a:solidFill>
            <a:srgbClr val="444752"/>
          </a:solidFill>
          <a:ln/>
        </p:spPr>
      </p:sp>
      <p:sp>
        <p:nvSpPr>
          <p:cNvPr id="21" name="Text 19"/>
          <p:cNvSpPr/>
          <p:nvPr/>
        </p:nvSpPr>
        <p:spPr>
          <a:xfrm>
            <a:off x="7238762" y="4640937"/>
            <a:ext cx="152876" cy="282059"/>
          </a:xfrm>
          <a:prstGeom prst="rect">
            <a:avLst/>
          </a:prstGeom>
          <a:noFill/>
          <a:ln/>
        </p:spPr>
        <p:txBody>
          <a:bodyPr wrap="none" lIns="0" tIns="0" rIns="0" bIns="0" rtlCol="0" anchor="t"/>
          <a:lstStyle/>
          <a:p>
            <a:pPr marL="0" indent="0" algn="ctr">
              <a:lnSpc>
                <a:spcPts val="2200"/>
              </a:lnSpc>
              <a:buNone/>
            </a:pPr>
            <a:r>
              <a:rPr lang="en-US" sz="2400" dirty="0">
                <a:solidFill>
                  <a:srgbClr val="D6E5EF"/>
                </a:solidFill>
                <a:latin typeface="Lora" pitchFamily="34" charset="0"/>
                <a:ea typeface="Lora" pitchFamily="34" charset="-122"/>
                <a:cs typeface="Lora" pitchFamily="34" charset="-120"/>
              </a:rPr>
              <a:t>4</a:t>
            </a:r>
            <a:endParaRPr lang="en-US" sz="2400" dirty="0"/>
          </a:p>
        </p:txBody>
      </p:sp>
      <p:sp>
        <p:nvSpPr>
          <p:cNvPr id="22" name="Text 20"/>
          <p:cNvSpPr/>
          <p:nvPr/>
        </p:nvSpPr>
        <p:spPr>
          <a:xfrm>
            <a:off x="8413790" y="4532352"/>
            <a:ext cx="2350056" cy="293727"/>
          </a:xfrm>
          <a:prstGeom prst="rect">
            <a:avLst/>
          </a:prstGeom>
          <a:noFill/>
          <a:ln/>
        </p:spPr>
        <p:txBody>
          <a:bodyPr wrap="none" lIns="0" tIns="0" rIns="0" bIns="0" rtlCol="0" anchor="t"/>
          <a:lstStyle/>
          <a:p>
            <a:pPr marL="0" indent="0" algn="l">
              <a:lnSpc>
                <a:spcPts val="2300"/>
              </a:lnSpc>
              <a:buNone/>
            </a:pPr>
            <a:r>
              <a:rPr lang="en-US" sz="2400" dirty="0">
                <a:solidFill>
                  <a:srgbClr val="D6E5EF"/>
                </a:solidFill>
                <a:latin typeface="Lora" pitchFamily="34" charset="0"/>
                <a:ea typeface="Lora" pitchFamily="34" charset="-122"/>
                <a:cs typeface="Lora" pitchFamily="34" charset="-120"/>
              </a:rPr>
              <a:t>Model Architectures</a:t>
            </a:r>
            <a:endParaRPr lang="en-US" sz="2400" dirty="0"/>
          </a:p>
        </p:txBody>
      </p:sp>
      <p:sp>
        <p:nvSpPr>
          <p:cNvPr id="23" name="Text 21"/>
          <p:cNvSpPr/>
          <p:nvPr/>
        </p:nvSpPr>
        <p:spPr>
          <a:xfrm>
            <a:off x="8413790" y="4945856"/>
            <a:ext cx="5517475" cy="319564"/>
          </a:xfrm>
          <a:prstGeom prst="rect">
            <a:avLst/>
          </a:prstGeom>
          <a:noFill/>
          <a:ln/>
        </p:spPr>
        <p:txBody>
          <a:bodyPr wrap="none" lIns="0" tIns="0" rIns="0" bIns="0" rtlCol="0" anchor="t"/>
          <a:lstStyle/>
          <a:p>
            <a:pPr marL="0" indent="0" algn="l">
              <a:lnSpc>
                <a:spcPts val="2500"/>
              </a:lnSpc>
              <a:buNone/>
            </a:pPr>
            <a:r>
              <a:rPr lang="en-US" sz="2400" dirty="0">
                <a:solidFill>
                  <a:srgbClr val="D6E5EF"/>
                </a:solidFill>
                <a:latin typeface="Source Sans Pro" pitchFamily="34" charset="0"/>
                <a:ea typeface="Source Sans Pro" pitchFamily="34" charset="-122"/>
                <a:cs typeface="Source Sans Pro" pitchFamily="34" charset="-120"/>
              </a:rPr>
              <a:t>U-Net vs. ResNet-50</a:t>
            </a:r>
            <a:endParaRPr lang="en-US" sz="2400" dirty="0"/>
          </a:p>
        </p:txBody>
      </p:sp>
      <p:sp>
        <p:nvSpPr>
          <p:cNvPr id="24" name="Shape 22"/>
          <p:cNvSpPr/>
          <p:nvPr/>
        </p:nvSpPr>
        <p:spPr>
          <a:xfrm>
            <a:off x="6414254" y="5669518"/>
            <a:ext cx="699135" cy="22860"/>
          </a:xfrm>
          <a:prstGeom prst="roundRect">
            <a:avLst>
              <a:gd name="adj" fmla="val 131075"/>
            </a:avLst>
          </a:prstGeom>
          <a:solidFill>
            <a:srgbClr val="5D606B"/>
          </a:solidFill>
          <a:ln/>
        </p:spPr>
      </p:sp>
      <p:sp>
        <p:nvSpPr>
          <p:cNvPr id="25" name="Shape 23"/>
          <p:cNvSpPr/>
          <p:nvPr/>
        </p:nvSpPr>
        <p:spPr>
          <a:xfrm>
            <a:off x="7090529" y="5456277"/>
            <a:ext cx="449342" cy="449342"/>
          </a:xfrm>
          <a:prstGeom prst="roundRect">
            <a:avLst>
              <a:gd name="adj" fmla="val 6668"/>
            </a:avLst>
          </a:prstGeom>
          <a:solidFill>
            <a:srgbClr val="444752"/>
          </a:solidFill>
          <a:ln/>
        </p:spPr>
      </p:sp>
      <p:sp>
        <p:nvSpPr>
          <p:cNvPr id="26" name="Text 24"/>
          <p:cNvSpPr/>
          <p:nvPr/>
        </p:nvSpPr>
        <p:spPr>
          <a:xfrm>
            <a:off x="7238286" y="5539859"/>
            <a:ext cx="153710" cy="282059"/>
          </a:xfrm>
          <a:prstGeom prst="rect">
            <a:avLst/>
          </a:prstGeom>
          <a:noFill/>
          <a:ln/>
        </p:spPr>
        <p:txBody>
          <a:bodyPr wrap="none" lIns="0" tIns="0" rIns="0" bIns="0" rtlCol="0" anchor="t"/>
          <a:lstStyle/>
          <a:p>
            <a:pPr marL="0" indent="0" algn="ctr">
              <a:lnSpc>
                <a:spcPts val="2200"/>
              </a:lnSpc>
              <a:buNone/>
            </a:pPr>
            <a:r>
              <a:rPr lang="en-US" sz="2400" dirty="0">
                <a:solidFill>
                  <a:srgbClr val="D6E5EF"/>
                </a:solidFill>
                <a:latin typeface="Lora" pitchFamily="34" charset="0"/>
                <a:ea typeface="Lora" pitchFamily="34" charset="-122"/>
                <a:cs typeface="Lora" pitchFamily="34" charset="-120"/>
              </a:rPr>
              <a:t>5</a:t>
            </a:r>
            <a:endParaRPr lang="en-US" sz="2400" dirty="0"/>
          </a:p>
        </p:txBody>
      </p:sp>
      <p:sp>
        <p:nvSpPr>
          <p:cNvPr id="27" name="Text 25"/>
          <p:cNvSpPr/>
          <p:nvPr/>
        </p:nvSpPr>
        <p:spPr>
          <a:xfrm>
            <a:off x="3866555" y="5431274"/>
            <a:ext cx="2350056" cy="293727"/>
          </a:xfrm>
          <a:prstGeom prst="rect">
            <a:avLst/>
          </a:prstGeom>
          <a:noFill/>
          <a:ln/>
        </p:spPr>
        <p:txBody>
          <a:bodyPr wrap="none" lIns="0" tIns="0" rIns="0" bIns="0" rtlCol="0" anchor="t"/>
          <a:lstStyle/>
          <a:p>
            <a:pPr marL="0" indent="0" algn="r">
              <a:lnSpc>
                <a:spcPts val="2300"/>
              </a:lnSpc>
              <a:buNone/>
            </a:pPr>
            <a:r>
              <a:rPr lang="en-US" sz="2400" dirty="0">
                <a:solidFill>
                  <a:srgbClr val="D6E5EF"/>
                </a:solidFill>
                <a:latin typeface="Lora" pitchFamily="34" charset="0"/>
                <a:ea typeface="Lora" pitchFamily="34" charset="-122"/>
                <a:cs typeface="Lora" pitchFamily="34" charset="-120"/>
              </a:rPr>
              <a:t>Evaluation Metrics</a:t>
            </a:r>
            <a:endParaRPr lang="en-US" sz="2400" dirty="0"/>
          </a:p>
        </p:txBody>
      </p:sp>
      <p:sp>
        <p:nvSpPr>
          <p:cNvPr id="28" name="Text 26"/>
          <p:cNvSpPr/>
          <p:nvPr/>
        </p:nvSpPr>
        <p:spPr>
          <a:xfrm>
            <a:off x="699135" y="5844778"/>
            <a:ext cx="5517475" cy="319564"/>
          </a:xfrm>
          <a:prstGeom prst="rect">
            <a:avLst/>
          </a:prstGeom>
          <a:noFill/>
          <a:ln/>
        </p:spPr>
        <p:txBody>
          <a:bodyPr wrap="none" lIns="0" tIns="0" rIns="0" bIns="0" rtlCol="0" anchor="t"/>
          <a:lstStyle/>
          <a:p>
            <a:pPr marL="0" indent="0" algn="r">
              <a:lnSpc>
                <a:spcPts val="2500"/>
              </a:lnSpc>
              <a:buNone/>
            </a:pPr>
            <a:r>
              <a:rPr lang="en-US" sz="2400" dirty="0">
                <a:solidFill>
                  <a:srgbClr val="D6E5EF"/>
                </a:solidFill>
                <a:latin typeface="Source Sans Pro" pitchFamily="34" charset="0"/>
                <a:ea typeface="Source Sans Pro" pitchFamily="34" charset="-122"/>
                <a:cs typeface="Source Sans Pro" pitchFamily="34" charset="-120"/>
              </a:rPr>
              <a:t>Metrics used to assess model performance</a:t>
            </a:r>
            <a:endParaRPr lang="en-US" sz="2400" dirty="0"/>
          </a:p>
        </p:txBody>
      </p:sp>
      <p:sp>
        <p:nvSpPr>
          <p:cNvPr id="29" name="Shape 27"/>
          <p:cNvSpPr/>
          <p:nvPr/>
        </p:nvSpPr>
        <p:spPr>
          <a:xfrm>
            <a:off x="7517011" y="6568440"/>
            <a:ext cx="699135" cy="22860"/>
          </a:xfrm>
          <a:prstGeom prst="roundRect">
            <a:avLst>
              <a:gd name="adj" fmla="val 131075"/>
            </a:avLst>
          </a:prstGeom>
          <a:solidFill>
            <a:srgbClr val="5D606B"/>
          </a:solidFill>
          <a:ln/>
        </p:spPr>
      </p:sp>
      <p:sp>
        <p:nvSpPr>
          <p:cNvPr id="30" name="Shape 28"/>
          <p:cNvSpPr/>
          <p:nvPr/>
        </p:nvSpPr>
        <p:spPr>
          <a:xfrm>
            <a:off x="7090529" y="6355199"/>
            <a:ext cx="449342" cy="449342"/>
          </a:xfrm>
          <a:prstGeom prst="roundRect">
            <a:avLst>
              <a:gd name="adj" fmla="val 6668"/>
            </a:avLst>
          </a:prstGeom>
          <a:solidFill>
            <a:srgbClr val="444752"/>
          </a:solidFill>
          <a:ln/>
        </p:spPr>
      </p:sp>
      <p:sp>
        <p:nvSpPr>
          <p:cNvPr id="31" name="Text 29"/>
          <p:cNvSpPr/>
          <p:nvPr/>
        </p:nvSpPr>
        <p:spPr>
          <a:xfrm>
            <a:off x="7233642" y="6438781"/>
            <a:ext cx="162997" cy="282059"/>
          </a:xfrm>
          <a:prstGeom prst="rect">
            <a:avLst/>
          </a:prstGeom>
          <a:noFill/>
          <a:ln/>
        </p:spPr>
        <p:txBody>
          <a:bodyPr wrap="none" lIns="0" tIns="0" rIns="0" bIns="0" rtlCol="0" anchor="t"/>
          <a:lstStyle/>
          <a:p>
            <a:pPr marL="0" indent="0" algn="ctr">
              <a:lnSpc>
                <a:spcPts val="2200"/>
              </a:lnSpc>
              <a:buNone/>
            </a:pPr>
            <a:r>
              <a:rPr lang="en-US" sz="2400" dirty="0">
                <a:solidFill>
                  <a:srgbClr val="D6E5EF"/>
                </a:solidFill>
                <a:latin typeface="Lora" pitchFamily="34" charset="0"/>
                <a:ea typeface="Lora" pitchFamily="34" charset="-122"/>
                <a:cs typeface="Lora" pitchFamily="34" charset="-120"/>
              </a:rPr>
              <a:t>6</a:t>
            </a:r>
            <a:endParaRPr lang="en-US" sz="2400" dirty="0"/>
          </a:p>
        </p:txBody>
      </p:sp>
      <p:sp>
        <p:nvSpPr>
          <p:cNvPr id="32" name="Text 30"/>
          <p:cNvSpPr/>
          <p:nvPr/>
        </p:nvSpPr>
        <p:spPr>
          <a:xfrm>
            <a:off x="8413790" y="6330196"/>
            <a:ext cx="2350056" cy="293727"/>
          </a:xfrm>
          <a:prstGeom prst="rect">
            <a:avLst/>
          </a:prstGeom>
          <a:noFill/>
          <a:ln/>
        </p:spPr>
        <p:txBody>
          <a:bodyPr wrap="none" lIns="0" tIns="0" rIns="0" bIns="0" rtlCol="0" anchor="t"/>
          <a:lstStyle/>
          <a:p>
            <a:pPr marL="0" indent="0" algn="l">
              <a:lnSpc>
                <a:spcPts val="2300"/>
              </a:lnSpc>
              <a:buNone/>
            </a:pPr>
            <a:r>
              <a:rPr lang="en-US" sz="2400" dirty="0">
                <a:solidFill>
                  <a:srgbClr val="D6E5EF"/>
                </a:solidFill>
                <a:latin typeface="Lora" pitchFamily="34" charset="0"/>
                <a:ea typeface="Lora" pitchFamily="34" charset="-122"/>
                <a:cs typeface="Lora" pitchFamily="34" charset="-120"/>
              </a:rPr>
              <a:t>Results</a:t>
            </a:r>
            <a:endParaRPr lang="en-US" sz="2400" dirty="0"/>
          </a:p>
        </p:txBody>
      </p:sp>
      <p:sp>
        <p:nvSpPr>
          <p:cNvPr id="33" name="Text 31"/>
          <p:cNvSpPr/>
          <p:nvPr/>
        </p:nvSpPr>
        <p:spPr>
          <a:xfrm>
            <a:off x="8413790" y="6743700"/>
            <a:ext cx="5517475" cy="319564"/>
          </a:xfrm>
          <a:prstGeom prst="rect">
            <a:avLst/>
          </a:prstGeom>
          <a:noFill/>
          <a:ln/>
        </p:spPr>
        <p:txBody>
          <a:bodyPr wrap="none" lIns="0" tIns="0" rIns="0" bIns="0" rtlCol="0" anchor="t"/>
          <a:lstStyle/>
          <a:p>
            <a:pPr marL="0" indent="0" algn="l">
              <a:lnSpc>
                <a:spcPts val="2500"/>
              </a:lnSpc>
              <a:buNone/>
            </a:pPr>
            <a:r>
              <a:rPr lang="en-US" sz="2400" dirty="0">
                <a:solidFill>
                  <a:srgbClr val="D6E5EF"/>
                </a:solidFill>
                <a:latin typeface="Source Sans Pro" pitchFamily="34" charset="0"/>
                <a:ea typeface="Source Sans Pro" pitchFamily="34" charset="-122"/>
                <a:cs typeface="Source Sans Pro" pitchFamily="34" charset="-120"/>
              </a:rPr>
              <a:t>U-Net outperforms ResNet-50</a:t>
            </a:r>
            <a:endParaRPr lang="en-US" sz="2400" dirty="0"/>
          </a:p>
        </p:txBody>
      </p:sp>
      <p:sp>
        <p:nvSpPr>
          <p:cNvPr id="34" name="Shape 32"/>
          <p:cNvSpPr/>
          <p:nvPr/>
        </p:nvSpPr>
        <p:spPr>
          <a:xfrm>
            <a:off x="6414254" y="7467362"/>
            <a:ext cx="699135" cy="22860"/>
          </a:xfrm>
          <a:prstGeom prst="roundRect">
            <a:avLst>
              <a:gd name="adj" fmla="val 131075"/>
            </a:avLst>
          </a:prstGeom>
          <a:solidFill>
            <a:srgbClr val="5D606B"/>
          </a:solidFill>
          <a:ln/>
        </p:spPr>
      </p:sp>
      <p:sp>
        <p:nvSpPr>
          <p:cNvPr id="35" name="Shape 33"/>
          <p:cNvSpPr/>
          <p:nvPr/>
        </p:nvSpPr>
        <p:spPr>
          <a:xfrm>
            <a:off x="7090529" y="7254121"/>
            <a:ext cx="449342" cy="449342"/>
          </a:xfrm>
          <a:prstGeom prst="roundRect">
            <a:avLst>
              <a:gd name="adj" fmla="val 6668"/>
            </a:avLst>
          </a:prstGeom>
          <a:solidFill>
            <a:srgbClr val="444752"/>
          </a:solidFill>
          <a:ln/>
        </p:spPr>
      </p:sp>
      <p:sp>
        <p:nvSpPr>
          <p:cNvPr id="36" name="Text 34"/>
          <p:cNvSpPr/>
          <p:nvPr/>
        </p:nvSpPr>
        <p:spPr>
          <a:xfrm>
            <a:off x="7250192" y="7337703"/>
            <a:ext cx="130016" cy="282059"/>
          </a:xfrm>
          <a:prstGeom prst="rect">
            <a:avLst/>
          </a:prstGeom>
          <a:noFill/>
          <a:ln/>
        </p:spPr>
        <p:txBody>
          <a:bodyPr wrap="none" lIns="0" tIns="0" rIns="0" bIns="0" rtlCol="0" anchor="t"/>
          <a:lstStyle/>
          <a:p>
            <a:pPr marL="0" indent="0" algn="ctr">
              <a:lnSpc>
                <a:spcPts val="2200"/>
              </a:lnSpc>
              <a:buNone/>
            </a:pPr>
            <a:r>
              <a:rPr lang="en-US" sz="2400" dirty="0">
                <a:solidFill>
                  <a:srgbClr val="D6E5EF"/>
                </a:solidFill>
                <a:latin typeface="Lora" pitchFamily="34" charset="0"/>
                <a:ea typeface="Lora" pitchFamily="34" charset="-122"/>
                <a:cs typeface="Lora" pitchFamily="34" charset="-120"/>
              </a:rPr>
              <a:t>7</a:t>
            </a:r>
            <a:endParaRPr lang="en-US" sz="2400" dirty="0"/>
          </a:p>
        </p:txBody>
      </p:sp>
      <p:sp>
        <p:nvSpPr>
          <p:cNvPr id="37" name="Text 35"/>
          <p:cNvSpPr/>
          <p:nvPr/>
        </p:nvSpPr>
        <p:spPr>
          <a:xfrm>
            <a:off x="3866555" y="7229118"/>
            <a:ext cx="2350056" cy="293727"/>
          </a:xfrm>
          <a:prstGeom prst="rect">
            <a:avLst/>
          </a:prstGeom>
          <a:noFill/>
          <a:ln/>
        </p:spPr>
        <p:txBody>
          <a:bodyPr wrap="none" lIns="0" tIns="0" rIns="0" bIns="0" rtlCol="0" anchor="t"/>
          <a:lstStyle/>
          <a:p>
            <a:pPr marL="0" indent="0" algn="r">
              <a:lnSpc>
                <a:spcPts val="2300"/>
              </a:lnSpc>
              <a:buNone/>
            </a:pPr>
            <a:r>
              <a:rPr lang="en-US" sz="2400" dirty="0">
                <a:solidFill>
                  <a:srgbClr val="D6E5EF"/>
                </a:solidFill>
                <a:latin typeface="Lora" pitchFamily="34" charset="0"/>
                <a:ea typeface="Lora" pitchFamily="34" charset="-122"/>
                <a:cs typeface="Lora" pitchFamily="34" charset="-120"/>
              </a:rPr>
              <a:t>Conclusion</a:t>
            </a:r>
            <a:endParaRPr lang="en-US" sz="2400" dirty="0"/>
          </a:p>
        </p:txBody>
      </p:sp>
      <p:sp>
        <p:nvSpPr>
          <p:cNvPr id="38" name="Text 36"/>
          <p:cNvSpPr/>
          <p:nvPr/>
        </p:nvSpPr>
        <p:spPr>
          <a:xfrm>
            <a:off x="699135" y="7642622"/>
            <a:ext cx="5517475" cy="319564"/>
          </a:xfrm>
          <a:prstGeom prst="rect">
            <a:avLst/>
          </a:prstGeom>
          <a:noFill/>
          <a:ln/>
        </p:spPr>
        <p:txBody>
          <a:bodyPr wrap="none" lIns="0" tIns="0" rIns="0" bIns="0" rtlCol="0" anchor="t"/>
          <a:lstStyle/>
          <a:p>
            <a:pPr marL="0" indent="0" algn="r">
              <a:lnSpc>
                <a:spcPts val="2500"/>
              </a:lnSpc>
              <a:buNone/>
            </a:pPr>
            <a:r>
              <a:rPr lang="en-US" sz="2400" dirty="0">
                <a:solidFill>
                  <a:srgbClr val="D6E5EF"/>
                </a:solidFill>
                <a:latin typeface="Source Sans Pro" pitchFamily="34" charset="0"/>
                <a:ea typeface="Source Sans Pro" pitchFamily="34" charset="-122"/>
                <a:cs typeface="Source Sans Pro" pitchFamily="34" charset="-120"/>
              </a:rPr>
              <a:t>Summary of findings and implications</a:t>
            </a:r>
            <a:endParaRPr lang="en-US" sz="2400" dirty="0"/>
          </a:p>
        </p:txBody>
      </p:sp>
      <p:sp>
        <p:nvSpPr>
          <p:cNvPr id="39" name="Shape 37"/>
          <p:cNvSpPr/>
          <p:nvPr/>
        </p:nvSpPr>
        <p:spPr>
          <a:xfrm>
            <a:off x="7517011" y="8366284"/>
            <a:ext cx="699135" cy="22860"/>
          </a:xfrm>
          <a:prstGeom prst="roundRect">
            <a:avLst>
              <a:gd name="adj" fmla="val 131075"/>
            </a:avLst>
          </a:prstGeom>
          <a:solidFill>
            <a:srgbClr val="5D606B"/>
          </a:solidFill>
          <a:ln/>
        </p:spPr>
      </p:sp>
      <p:sp>
        <p:nvSpPr>
          <p:cNvPr id="40" name="Shape 38"/>
          <p:cNvSpPr/>
          <p:nvPr/>
        </p:nvSpPr>
        <p:spPr>
          <a:xfrm>
            <a:off x="7090529" y="8153043"/>
            <a:ext cx="449342" cy="449342"/>
          </a:xfrm>
          <a:prstGeom prst="roundRect">
            <a:avLst>
              <a:gd name="adj" fmla="val 6668"/>
            </a:avLst>
          </a:prstGeom>
          <a:solidFill>
            <a:srgbClr val="444752"/>
          </a:solidFill>
          <a:ln/>
        </p:spPr>
      </p:sp>
      <p:sp>
        <p:nvSpPr>
          <p:cNvPr id="41" name="Text 39"/>
          <p:cNvSpPr/>
          <p:nvPr/>
        </p:nvSpPr>
        <p:spPr>
          <a:xfrm>
            <a:off x="7235904" y="8236625"/>
            <a:ext cx="158472" cy="282059"/>
          </a:xfrm>
          <a:prstGeom prst="rect">
            <a:avLst/>
          </a:prstGeom>
          <a:noFill/>
          <a:ln/>
        </p:spPr>
        <p:txBody>
          <a:bodyPr wrap="none" lIns="0" tIns="0" rIns="0" bIns="0" rtlCol="0" anchor="t"/>
          <a:lstStyle/>
          <a:p>
            <a:pPr marL="0" indent="0" algn="ctr">
              <a:lnSpc>
                <a:spcPts val="2200"/>
              </a:lnSpc>
              <a:buNone/>
            </a:pPr>
            <a:r>
              <a:rPr lang="en-US" sz="2400" dirty="0">
                <a:solidFill>
                  <a:srgbClr val="D6E5EF"/>
                </a:solidFill>
                <a:latin typeface="Lora" pitchFamily="34" charset="0"/>
                <a:ea typeface="Lora" pitchFamily="34" charset="-122"/>
                <a:cs typeface="Lora" pitchFamily="34" charset="-120"/>
              </a:rPr>
              <a:t>8</a:t>
            </a:r>
            <a:endParaRPr lang="en-US" sz="2400" dirty="0"/>
          </a:p>
        </p:txBody>
      </p:sp>
      <p:sp>
        <p:nvSpPr>
          <p:cNvPr id="42" name="Text 40"/>
          <p:cNvSpPr/>
          <p:nvPr/>
        </p:nvSpPr>
        <p:spPr>
          <a:xfrm>
            <a:off x="8413790" y="8128040"/>
            <a:ext cx="3448288" cy="293727"/>
          </a:xfrm>
          <a:prstGeom prst="rect">
            <a:avLst/>
          </a:prstGeom>
          <a:noFill/>
          <a:ln/>
        </p:spPr>
        <p:txBody>
          <a:bodyPr wrap="none" lIns="0" tIns="0" rIns="0" bIns="0" rtlCol="0" anchor="t"/>
          <a:lstStyle/>
          <a:p>
            <a:pPr marL="0" indent="0" algn="l">
              <a:lnSpc>
                <a:spcPts val="2300"/>
              </a:lnSpc>
              <a:buNone/>
            </a:pPr>
            <a:r>
              <a:rPr lang="en-US" sz="2400" dirty="0">
                <a:solidFill>
                  <a:srgbClr val="D6E5EF"/>
                </a:solidFill>
                <a:latin typeface="Lora" pitchFamily="34" charset="0"/>
                <a:ea typeface="Lora" pitchFamily="34" charset="-122"/>
                <a:cs typeface="Lora" pitchFamily="34" charset="-120"/>
              </a:rPr>
              <a:t>Limitations &amp; Future Directions</a:t>
            </a:r>
            <a:endParaRPr lang="en-US" sz="2400" dirty="0"/>
          </a:p>
        </p:txBody>
      </p:sp>
      <p:sp>
        <p:nvSpPr>
          <p:cNvPr id="43" name="Text 41"/>
          <p:cNvSpPr/>
          <p:nvPr/>
        </p:nvSpPr>
        <p:spPr>
          <a:xfrm>
            <a:off x="8413790" y="8541544"/>
            <a:ext cx="5517475" cy="319564"/>
          </a:xfrm>
          <a:prstGeom prst="rect">
            <a:avLst/>
          </a:prstGeom>
          <a:noFill/>
          <a:ln/>
        </p:spPr>
        <p:txBody>
          <a:bodyPr wrap="none" lIns="0" tIns="0" rIns="0" bIns="0" rtlCol="0" anchor="t"/>
          <a:lstStyle/>
          <a:p>
            <a:pPr marL="0" indent="0" algn="l">
              <a:lnSpc>
                <a:spcPts val="2500"/>
              </a:lnSpc>
              <a:buNone/>
            </a:pPr>
            <a:r>
              <a:rPr lang="en-US" sz="2400" dirty="0">
                <a:solidFill>
                  <a:srgbClr val="D6E5EF"/>
                </a:solidFill>
                <a:latin typeface="Source Sans Pro" pitchFamily="34" charset="0"/>
                <a:ea typeface="Source Sans Pro" pitchFamily="34" charset="-122"/>
                <a:cs typeface="Source Sans Pro" pitchFamily="34" charset="-120"/>
              </a:rPr>
              <a:t>Areas for improvement and future work</a:t>
            </a:r>
            <a:endParaRPr lang="en-US" sz="2400" dirty="0"/>
          </a:p>
        </p:txBody>
      </p:sp>
      <p:sp>
        <p:nvSpPr>
          <p:cNvPr id="44" name="Shape 42"/>
          <p:cNvSpPr/>
          <p:nvPr/>
        </p:nvSpPr>
        <p:spPr>
          <a:xfrm>
            <a:off x="6414254" y="9265206"/>
            <a:ext cx="699135" cy="22860"/>
          </a:xfrm>
          <a:prstGeom prst="roundRect">
            <a:avLst>
              <a:gd name="adj" fmla="val 131075"/>
            </a:avLst>
          </a:prstGeom>
          <a:solidFill>
            <a:srgbClr val="5D606B"/>
          </a:solidFill>
          <a:ln/>
        </p:spPr>
      </p:sp>
      <p:sp>
        <p:nvSpPr>
          <p:cNvPr id="45" name="Shape 43"/>
          <p:cNvSpPr/>
          <p:nvPr/>
        </p:nvSpPr>
        <p:spPr>
          <a:xfrm>
            <a:off x="7090529" y="9051965"/>
            <a:ext cx="449342" cy="449342"/>
          </a:xfrm>
          <a:prstGeom prst="roundRect">
            <a:avLst>
              <a:gd name="adj" fmla="val 6668"/>
            </a:avLst>
          </a:prstGeom>
          <a:solidFill>
            <a:srgbClr val="444752"/>
          </a:solidFill>
          <a:ln/>
        </p:spPr>
      </p:sp>
      <p:sp>
        <p:nvSpPr>
          <p:cNvPr id="46" name="Text 44"/>
          <p:cNvSpPr/>
          <p:nvPr/>
        </p:nvSpPr>
        <p:spPr>
          <a:xfrm>
            <a:off x="7233642" y="9135547"/>
            <a:ext cx="162997" cy="282059"/>
          </a:xfrm>
          <a:prstGeom prst="rect">
            <a:avLst/>
          </a:prstGeom>
          <a:noFill/>
          <a:ln/>
        </p:spPr>
        <p:txBody>
          <a:bodyPr wrap="none" lIns="0" tIns="0" rIns="0" bIns="0" rtlCol="0" anchor="t"/>
          <a:lstStyle/>
          <a:p>
            <a:pPr marL="0" indent="0" algn="ctr">
              <a:lnSpc>
                <a:spcPts val="2200"/>
              </a:lnSpc>
              <a:buNone/>
            </a:pPr>
            <a:r>
              <a:rPr lang="en-US" sz="2400" dirty="0">
                <a:solidFill>
                  <a:srgbClr val="D6E5EF"/>
                </a:solidFill>
                <a:latin typeface="Lora" pitchFamily="34" charset="0"/>
                <a:ea typeface="Lora" pitchFamily="34" charset="-122"/>
                <a:cs typeface="Lora" pitchFamily="34" charset="-120"/>
              </a:rPr>
              <a:t>9</a:t>
            </a:r>
            <a:endParaRPr lang="en-US" sz="2400" dirty="0"/>
          </a:p>
        </p:txBody>
      </p:sp>
      <p:sp>
        <p:nvSpPr>
          <p:cNvPr id="47" name="Text 45"/>
          <p:cNvSpPr/>
          <p:nvPr/>
        </p:nvSpPr>
        <p:spPr>
          <a:xfrm>
            <a:off x="3866555" y="9026962"/>
            <a:ext cx="2350056" cy="293727"/>
          </a:xfrm>
          <a:prstGeom prst="rect">
            <a:avLst/>
          </a:prstGeom>
          <a:noFill/>
          <a:ln/>
        </p:spPr>
        <p:txBody>
          <a:bodyPr wrap="none" lIns="0" tIns="0" rIns="0" bIns="0" rtlCol="0" anchor="t"/>
          <a:lstStyle/>
          <a:p>
            <a:pPr marL="0" indent="0" algn="r">
              <a:lnSpc>
                <a:spcPts val="2300"/>
              </a:lnSpc>
              <a:buNone/>
            </a:pPr>
            <a:r>
              <a:rPr lang="en-US" sz="2400" dirty="0">
                <a:solidFill>
                  <a:srgbClr val="D6E5EF"/>
                </a:solidFill>
                <a:latin typeface="Lora" pitchFamily="34" charset="0"/>
                <a:ea typeface="Lora" pitchFamily="34" charset="-122"/>
                <a:cs typeface="Lora" pitchFamily="34" charset="-120"/>
              </a:rPr>
              <a:t>Key Takeaways</a:t>
            </a:r>
            <a:endParaRPr lang="en-US" sz="2400" dirty="0"/>
          </a:p>
        </p:txBody>
      </p:sp>
      <p:sp>
        <p:nvSpPr>
          <p:cNvPr id="48" name="Text 46"/>
          <p:cNvSpPr/>
          <p:nvPr/>
        </p:nvSpPr>
        <p:spPr>
          <a:xfrm>
            <a:off x="699135" y="9440466"/>
            <a:ext cx="5517475" cy="319564"/>
          </a:xfrm>
          <a:prstGeom prst="rect">
            <a:avLst/>
          </a:prstGeom>
          <a:noFill/>
          <a:ln/>
        </p:spPr>
        <p:txBody>
          <a:bodyPr wrap="none" lIns="0" tIns="0" rIns="0" bIns="0" rtlCol="0" anchor="t"/>
          <a:lstStyle/>
          <a:p>
            <a:pPr marL="0" indent="0" algn="r">
              <a:lnSpc>
                <a:spcPts val="2500"/>
              </a:lnSpc>
              <a:buNone/>
            </a:pPr>
            <a:r>
              <a:rPr lang="en-US" sz="2400" dirty="0">
                <a:solidFill>
                  <a:srgbClr val="D6E5EF"/>
                </a:solidFill>
                <a:latin typeface="Source Sans Pro" pitchFamily="34" charset="0"/>
                <a:ea typeface="Source Sans Pro" pitchFamily="34" charset="-122"/>
                <a:cs typeface="Source Sans Pro" pitchFamily="34" charset="-120"/>
              </a:rPr>
              <a:t>Main points of the study</a:t>
            </a:r>
            <a:endParaRPr lang="en-US" sz="24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837724" y="3505319"/>
            <a:ext cx="12954952" cy="1408033"/>
          </a:xfrm>
          <a:prstGeom prst="rect">
            <a:avLst/>
          </a:prstGeom>
          <a:noFill/>
          <a:ln/>
        </p:spPr>
        <p:txBody>
          <a:bodyPr wrap="square" lIns="0" tIns="0" rIns="0" bIns="0" rtlCol="0" anchor="t"/>
          <a:lstStyle/>
          <a:p>
            <a:pPr marL="0" indent="0">
              <a:lnSpc>
                <a:spcPts val="5500"/>
              </a:lnSpc>
              <a:buNone/>
            </a:pPr>
            <a:r>
              <a:rPr lang="en-US" sz="4400" dirty="0">
                <a:solidFill>
                  <a:srgbClr val="F98AC7"/>
                </a:solidFill>
                <a:latin typeface="Lora" pitchFamily="34" charset="0"/>
                <a:ea typeface="Lora" pitchFamily="34" charset="-122"/>
                <a:cs typeface="Lora" pitchFamily="34" charset="-120"/>
              </a:rPr>
              <a:t>Project Motivation: The Need for Precision in Liver Tumor Segmentation</a:t>
            </a:r>
            <a:endParaRPr lang="en-US" sz="4400" dirty="0"/>
          </a:p>
        </p:txBody>
      </p:sp>
      <p:sp>
        <p:nvSpPr>
          <p:cNvPr id="3" name="Text 1"/>
          <p:cNvSpPr/>
          <p:nvPr/>
        </p:nvSpPr>
        <p:spPr>
          <a:xfrm>
            <a:off x="837724" y="5511641"/>
            <a:ext cx="4000738" cy="351949"/>
          </a:xfrm>
          <a:prstGeom prst="rect">
            <a:avLst/>
          </a:prstGeom>
          <a:noFill/>
          <a:ln/>
        </p:spPr>
        <p:txBody>
          <a:bodyPr wrap="none" lIns="0" tIns="0" rIns="0" bIns="0" rtlCol="0" anchor="t"/>
          <a:lstStyle/>
          <a:p>
            <a:pPr marL="0" indent="0">
              <a:lnSpc>
                <a:spcPts val="2750"/>
              </a:lnSpc>
              <a:buNone/>
            </a:pPr>
            <a:r>
              <a:rPr lang="en-US" sz="2400" dirty="0">
                <a:solidFill>
                  <a:srgbClr val="F98AC7"/>
                </a:solidFill>
                <a:latin typeface="Lora" pitchFamily="34" charset="0"/>
                <a:ea typeface="Lora" pitchFamily="34" charset="-122"/>
                <a:cs typeface="Lora" pitchFamily="34" charset="-120"/>
              </a:rPr>
              <a:t>Improved Diagnostic Accuracy</a:t>
            </a:r>
            <a:endParaRPr lang="en-US" sz="2400" dirty="0"/>
          </a:p>
        </p:txBody>
      </p:sp>
      <p:sp>
        <p:nvSpPr>
          <p:cNvPr id="4" name="Text 2"/>
          <p:cNvSpPr/>
          <p:nvPr/>
        </p:nvSpPr>
        <p:spPr>
          <a:xfrm>
            <a:off x="837724" y="6102906"/>
            <a:ext cx="6185535" cy="1149072"/>
          </a:xfrm>
          <a:prstGeom prst="rect">
            <a:avLst/>
          </a:prstGeom>
          <a:noFill/>
          <a:ln/>
        </p:spPr>
        <p:txBody>
          <a:bodyPr wrap="square" lIns="0" tIns="0" rIns="0" bIns="0" rtlCol="0" anchor="t"/>
          <a:lstStyle/>
          <a:p>
            <a:pPr marL="0" indent="0">
              <a:lnSpc>
                <a:spcPts val="3000"/>
              </a:lnSpc>
              <a:buNone/>
            </a:pPr>
            <a:r>
              <a:rPr lang="en-US" sz="2400" dirty="0">
                <a:solidFill>
                  <a:srgbClr val="D6E5EF"/>
                </a:solidFill>
                <a:latin typeface="Source Sans Pro" pitchFamily="34" charset="0"/>
                <a:ea typeface="Source Sans Pro" pitchFamily="34" charset="-122"/>
                <a:cs typeface="Source Sans Pro" pitchFamily="34" charset="-120"/>
              </a:rPr>
              <a:t>Precise liver tumor segmentation is crucial for accurate diagnosis and treatment. Deep learning improves segmentation accuracy, enhancing diagnostic confidence.</a:t>
            </a:r>
            <a:endParaRPr lang="en-US" sz="2400" dirty="0"/>
          </a:p>
        </p:txBody>
      </p:sp>
      <p:sp>
        <p:nvSpPr>
          <p:cNvPr id="5" name="Text 3"/>
          <p:cNvSpPr/>
          <p:nvPr/>
        </p:nvSpPr>
        <p:spPr>
          <a:xfrm>
            <a:off x="7614761" y="5511641"/>
            <a:ext cx="5645706" cy="351949"/>
          </a:xfrm>
          <a:prstGeom prst="rect">
            <a:avLst/>
          </a:prstGeom>
          <a:noFill/>
          <a:ln/>
        </p:spPr>
        <p:txBody>
          <a:bodyPr wrap="none" lIns="0" tIns="0" rIns="0" bIns="0" rtlCol="0" anchor="t"/>
          <a:lstStyle/>
          <a:p>
            <a:pPr marL="0" indent="0">
              <a:lnSpc>
                <a:spcPts val="2750"/>
              </a:lnSpc>
              <a:buNone/>
            </a:pPr>
            <a:r>
              <a:rPr lang="en-US" sz="2400" dirty="0">
                <a:solidFill>
                  <a:srgbClr val="F98AC7"/>
                </a:solidFill>
                <a:latin typeface="Lora" pitchFamily="34" charset="0"/>
                <a:ea typeface="Lora" pitchFamily="34" charset="-122"/>
                <a:cs typeface="Lora" pitchFamily="34" charset="-120"/>
              </a:rPr>
              <a:t>Enhanced Treatment Planning and Efficacy</a:t>
            </a:r>
            <a:endParaRPr lang="en-US" sz="2400" dirty="0"/>
          </a:p>
        </p:txBody>
      </p:sp>
      <p:sp>
        <p:nvSpPr>
          <p:cNvPr id="6" name="Text 4"/>
          <p:cNvSpPr/>
          <p:nvPr/>
        </p:nvSpPr>
        <p:spPr>
          <a:xfrm>
            <a:off x="7614761" y="6102906"/>
            <a:ext cx="6185535" cy="1149072"/>
          </a:xfrm>
          <a:prstGeom prst="rect">
            <a:avLst/>
          </a:prstGeom>
          <a:noFill/>
          <a:ln/>
        </p:spPr>
        <p:txBody>
          <a:bodyPr wrap="square" lIns="0" tIns="0" rIns="0" bIns="0" rtlCol="0" anchor="t"/>
          <a:lstStyle/>
          <a:p>
            <a:pPr marL="0" indent="0">
              <a:lnSpc>
                <a:spcPts val="3000"/>
              </a:lnSpc>
              <a:buNone/>
            </a:pPr>
            <a:r>
              <a:rPr lang="en-US" sz="2400" dirty="0">
                <a:solidFill>
                  <a:srgbClr val="D6E5EF"/>
                </a:solidFill>
                <a:latin typeface="Source Sans Pro" pitchFamily="34" charset="0"/>
                <a:ea typeface="Source Sans Pro" pitchFamily="34" charset="-122"/>
                <a:cs typeface="Source Sans Pro" pitchFamily="34" charset="-120"/>
              </a:rPr>
              <a:t>Accurate segmentation is vital for effective treatment planning. This improves surgical precision and radiation therapy, minimizing damage to healthy tissue.</a:t>
            </a:r>
            <a:endParaRPr lang="en-US" sz="24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10972800"/>
          </a:xfrm>
          <a:prstGeom prst="rect">
            <a:avLst/>
          </a:prstGeom>
        </p:spPr>
      </p:pic>
      <p:sp>
        <p:nvSpPr>
          <p:cNvPr id="3" name="Text 0"/>
          <p:cNvSpPr/>
          <p:nvPr/>
        </p:nvSpPr>
        <p:spPr>
          <a:xfrm>
            <a:off x="837724" y="2824996"/>
            <a:ext cx="5632490" cy="704017"/>
          </a:xfrm>
          <a:prstGeom prst="rect">
            <a:avLst/>
          </a:prstGeom>
          <a:noFill/>
          <a:ln/>
        </p:spPr>
        <p:txBody>
          <a:bodyPr wrap="none" lIns="0" tIns="0" rIns="0" bIns="0" rtlCol="0" anchor="t"/>
          <a:lstStyle/>
          <a:p>
            <a:pPr marL="0" indent="0">
              <a:lnSpc>
                <a:spcPts val="5500"/>
              </a:lnSpc>
              <a:buNone/>
            </a:pPr>
            <a:r>
              <a:rPr lang="en-US" sz="4400" dirty="0">
                <a:solidFill>
                  <a:srgbClr val="F98AC7"/>
                </a:solidFill>
                <a:latin typeface="Lora" pitchFamily="34" charset="0"/>
                <a:ea typeface="Lora" pitchFamily="34" charset="-122"/>
                <a:cs typeface="Lora" pitchFamily="34" charset="-120"/>
              </a:rPr>
              <a:t>Datasets Used</a:t>
            </a:r>
            <a:endParaRPr lang="en-US" sz="4400" dirty="0"/>
          </a:p>
        </p:txBody>
      </p:sp>
      <p:sp>
        <p:nvSpPr>
          <p:cNvPr id="4" name="Shape 1"/>
          <p:cNvSpPr/>
          <p:nvPr/>
        </p:nvSpPr>
        <p:spPr>
          <a:xfrm>
            <a:off x="837724" y="4157186"/>
            <a:ext cx="418862" cy="418862"/>
          </a:xfrm>
          <a:prstGeom prst="roundRect">
            <a:avLst>
              <a:gd name="adj" fmla="val 8573"/>
            </a:avLst>
          </a:prstGeom>
          <a:solidFill>
            <a:srgbClr val="444752"/>
          </a:solidFill>
          <a:ln/>
        </p:spPr>
      </p:sp>
      <p:sp>
        <p:nvSpPr>
          <p:cNvPr id="5" name="Text 2"/>
          <p:cNvSpPr/>
          <p:nvPr/>
        </p:nvSpPr>
        <p:spPr>
          <a:xfrm>
            <a:off x="1495901" y="4157186"/>
            <a:ext cx="5694640" cy="351949"/>
          </a:xfrm>
          <a:prstGeom prst="rect">
            <a:avLst/>
          </a:prstGeom>
          <a:noFill/>
          <a:ln/>
        </p:spPr>
        <p:txBody>
          <a:bodyPr wrap="none" lIns="0" tIns="0" rIns="0" bIns="0" rtlCol="0" anchor="t"/>
          <a:lstStyle/>
          <a:p>
            <a:pPr marL="0" indent="0">
              <a:lnSpc>
                <a:spcPts val="2750"/>
              </a:lnSpc>
              <a:buNone/>
            </a:pPr>
            <a:r>
              <a:rPr lang="en-US" sz="2400" dirty="0">
                <a:solidFill>
                  <a:srgbClr val="D6E5EF"/>
                </a:solidFill>
                <a:latin typeface="Lora" pitchFamily="34" charset="0"/>
                <a:ea typeface="Lora" pitchFamily="34" charset="-122"/>
                <a:cs typeface="Lora" pitchFamily="34" charset="-120"/>
              </a:rPr>
              <a:t>Liver Tumor Segmentation Dataset (Kaggle)</a:t>
            </a:r>
            <a:endParaRPr lang="en-US" sz="2400" dirty="0"/>
          </a:p>
        </p:txBody>
      </p:sp>
      <p:sp>
        <p:nvSpPr>
          <p:cNvPr id="6" name="Text 3"/>
          <p:cNvSpPr/>
          <p:nvPr/>
        </p:nvSpPr>
        <p:spPr>
          <a:xfrm>
            <a:off x="1495901" y="4652724"/>
            <a:ext cx="6810375" cy="1506734"/>
          </a:xfrm>
          <a:prstGeom prst="rect">
            <a:avLst/>
          </a:prstGeom>
          <a:noFill/>
          <a:ln/>
        </p:spPr>
        <p:txBody>
          <a:bodyPr wrap="square" lIns="0" tIns="0" rIns="0" bIns="0" rtlCol="0" anchor="t"/>
          <a:lstStyle/>
          <a:p>
            <a:pPr marL="0" indent="0">
              <a:lnSpc>
                <a:spcPts val="3000"/>
              </a:lnSpc>
              <a:buNone/>
            </a:pPr>
            <a:r>
              <a:rPr lang="en-US" sz="2400" dirty="0">
                <a:solidFill>
                  <a:srgbClr val="D6E5EF"/>
                </a:solidFill>
                <a:latin typeface="Source Sans Pro" pitchFamily="34" charset="0"/>
                <a:ea typeface="Source Sans Pro" pitchFamily="34" charset="-122"/>
                <a:cs typeface="Source Sans Pro" pitchFamily="34" charset="-120"/>
              </a:rPr>
              <a:t>The Kaggle dataset contains around 200 anonymized 512x512 pixel CT liver scans with expert-validated ground truth masks. These ensure high accuracy and diverse tumor representation.</a:t>
            </a:r>
            <a:endParaRPr lang="en-US" sz="2400" dirty="0"/>
          </a:p>
        </p:txBody>
      </p:sp>
      <p:sp>
        <p:nvSpPr>
          <p:cNvPr id="7" name="Text 4"/>
          <p:cNvSpPr/>
          <p:nvPr/>
        </p:nvSpPr>
        <p:spPr>
          <a:xfrm>
            <a:off x="1495901" y="6328410"/>
            <a:ext cx="6810375" cy="383024"/>
          </a:xfrm>
          <a:prstGeom prst="rect">
            <a:avLst/>
          </a:prstGeom>
          <a:noFill/>
          <a:ln/>
        </p:spPr>
        <p:txBody>
          <a:bodyPr wrap="none" lIns="0" tIns="0" rIns="0" bIns="0" rtlCol="0" anchor="t"/>
          <a:lstStyle/>
          <a:p>
            <a:pPr marL="0" indent="0">
              <a:lnSpc>
                <a:spcPts val="3000"/>
              </a:lnSpc>
              <a:buNone/>
            </a:pPr>
            <a:r>
              <a:rPr lang="en-US" sz="2400" dirty="0">
                <a:solidFill>
                  <a:srgbClr val="D6E5EF"/>
                </a:solidFill>
                <a:latin typeface="Source Sans Pro" pitchFamily="34" charset="0"/>
                <a:ea typeface="Source Sans Pro" pitchFamily="34" charset="-122"/>
                <a:cs typeface="Source Sans Pro" pitchFamily="34" charset="-120"/>
              </a:rPr>
              <a:t>Link to the dataset : </a:t>
            </a:r>
            <a:endParaRPr lang="en-US" sz="2400" dirty="0"/>
          </a:p>
        </p:txBody>
      </p:sp>
      <p:sp>
        <p:nvSpPr>
          <p:cNvPr id="8" name="Text 5"/>
          <p:cNvSpPr/>
          <p:nvPr/>
        </p:nvSpPr>
        <p:spPr>
          <a:xfrm>
            <a:off x="1495900" y="6855022"/>
            <a:ext cx="6810375" cy="1149071"/>
          </a:xfrm>
          <a:prstGeom prst="rect">
            <a:avLst/>
          </a:prstGeom>
          <a:noFill/>
          <a:ln/>
        </p:spPr>
        <p:txBody>
          <a:bodyPr wrap="square" lIns="0" tIns="0" rIns="0" bIns="0" rtlCol="0" anchor="t"/>
          <a:lstStyle/>
          <a:p>
            <a:pPr marL="0" indent="0">
              <a:lnSpc>
                <a:spcPts val="3000"/>
              </a:lnSpc>
              <a:buNone/>
            </a:pPr>
            <a:r>
              <a:rPr lang="en-US" sz="2400" dirty="0">
                <a:solidFill>
                  <a:srgbClr val="D6E5EF"/>
                </a:solidFill>
                <a:latin typeface="Source Sans Pro" pitchFamily="34" charset="0"/>
                <a:ea typeface="Source Sans Pro" pitchFamily="34" charset="-122"/>
                <a:cs typeface="Source Sans Pro" pitchFamily="34" charset="-120"/>
              </a:rPr>
              <a:t>Part 1 : </a:t>
            </a:r>
            <a:r>
              <a:rPr lang="en-US" sz="2400" u="sng" dirty="0">
                <a:solidFill>
                  <a:srgbClr val="F98AC7"/>
                </a:solidFill>
                <a:latin typeface="Source Sans Pro" pitchFamily="34" charset="0"/>
                <a:ea typeface="Source Sans Pro" pitchFamily="34" charset="-122"/>
                <a:cs typeface="Source Sans Pro" pitchFamily="34" charset="-120"/>
                <a:hlinkClick r:id="rId4">
                  <a:extLst>
                    <a:ext uri="{A12FA001-AC4F-418D-AE19-62706E023703}">
                      <ahyp:hlinkClr xmlns:ahyp="http://schemas.microsoft.com/office/drawing/2018/hyperlinkcolor" val="tx"/>
                    </a:ext>
                  </a:extLst>
                </a:hlinkClick>
              </a:rPr>
              <a:t>https://www.kaggle.com/datasets/andrewmvd/liver-tumor-segmentation</a:t>
            </a:r>
            <a:endParaRPr lang="en-US" sz="2400" dirty="0"/>
          </a:p>
        </p:txBody>
      </p:sp>
      <p:sp>
        <p:nvSpPr>
          <p:cNvPr id="9" name="Text 6"/>
          <p:cNvSpPr/>
          <p:nvPr/>
        </p:nvSpPr>
        <p:spPr>
          <a:xfrm>
            <a:off x="1495901" y="8361757"/>
            <a:ext cx="6810375" cy="1149071"/>
          </a:xfrm>
          <a:prstGeom prst="rect">
            <a:avLst/>
          </a:prstGeom>
          <a:noFill/>
          <a:ln/>
        </p:spPr>
        <p:txBody>
          <a:bodyPr wrap="square" lIns="0" tIns="0" rIns="0" bIns="0" rtlCol="0" anchor="t"/>
          <a:lstStyle/>
          <a:p>
            <a:pPr marL="0" indent="0">
              <a:lnSpc>
                <a:spcPts val="3000"/>
              </a:lnSpc>
              <a:buNone/>
            </a:pPr>
            <a:r>
              <a:rPr lang="en-US" sz="2400" dirty="0">
                <a:solidFill>
                  <a:srgbClr val="D6E5EF"/>
                </a:solidFill>
                <a:latin typeface="Source Sans Pro" pitchFamily="34" charset="0"/>
                <a:ea typeface="Source Sans Pro" pitchFamily="34" charset="-122"/>
                <a:cs typeface="Source Sans Pro" pitchFamily="34" charset="-120"/>
              </a:rPr>
              <a:t>Part 2 : </a:t>
            </a:r>
            <a:r>
              <a:rPr lang="en-US" sz="2400" u="sng" dirty="0">
                <a:solidFill>
                  <a:srgbClr val="F98AC7"/>
                </a:solidFill>
                <a:latin typeface="Source Sans Pro" pitchFamily="34" charset="0"/>
                <a:ea typeface="Source Sans Pro" pitchFamily="34" charset="-122"/>
                <a:cs typeface="Source Sans Pro" pitchFamily="34" charset="-120"/>
                <a:hlinkClick r:id="rId5">
                  <a:extLst>
                    <a:ext uri="{A12FA001-AC4F-418D-AE19-62706E023703}">
                      <ahyp:hlinkClr xmlns:ahyp="http://schemas.microsoft.com/office/drawing/2018/hyperlinkcolor" val="tx"/>
                    </a:ext>
                  </a:extLst>
                </a:hlinkClick>
              </a:rPr>
              <a:t>https://www.kaggle.com/datasets/andrewmvd/liver-tumor-segmentation-part-2</a:t>
            </a:r>
            <a:endParaRPr lang="en-US" sz="24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837724" y="2559963"/>
            <a:ext cx="9892070" cy="704017"/>
          </a:xfrm>
          <a:prstGeom prst="rect">
            <a:avLst/>
          </a:prstGeom>
          <a:noFill/>
          <a:ln/>
        </p:spPr>
        <p:txBody>
          <a:bodyPr wrap="none" lIns="0" tIns="0" rIns="0" bIns="0" rtlCol="0" anchor="t"/>
          <a:lstStyle/>
          <a:p>
            <a:pPr marL="0" indent="0">
              <a:lnSpc>
                <a:spcPts val="5500"/>
              </a:lnSpc>
              <a:buNone/>
            </a:pPr>
            <a:r>
              <a:rPr lang="en-US" sz="4400" dirty="0">
                <a:solidFill>
                  <a:srgbClr val="F98AC7"/>
                </a:solidFill>
                <a:latin typeface="Lora" pitchFamily="34" charset="0"/>
                <a:ea typeface="Lora" pitchFamily="34" charset="-122"/>
                <a:cs typeface="Lora" pitchFamily="34" charset="-120"/>
              </a:rPr>
              <a:t>Experimental Setup and Methodology</a:t>
            </a:r>
            <a:endParaRPr lang="en-US" sz="4400" dirty="0"/>
          </a:p>
        </p:txBody>
      </p:sp>
      <p:sp>
        <p:nvSpPr>
          <p:cNvPr id="3" name="Text 1"/>
          <p:cNvSpPr/>
          <p:nvPr/>
        </p:nvSpPr>
        <p:spPr>
          <a:xfrm>
            <a:off x="837724" y="4776668"/>
            <a:ext cx="2816185" cy="351949"/>
          </a:xfrm>
          <a:prstGeom prst="rect">
            <a:avLst/>
          </a:prstGeom>
          <a:noFill/>
          <a:ln/>
        </p:spPr>
        <p:txBody>
          <a:bodyPr wrap="none" lIns="0" tIns="0" rIns="0" bIns="0" rtlCol="0" anchor="t"/>
          <a:lstStyle/>
          <a:p>
            <a:pPr marL="0" indent="0">
              <a:lnSpc>
                <a:spcPts val="2750"/>
              </a:lnSpc>
              <a:buNone/>
            </a:pPr>
            <a:r>
              <a:rPr lang="en-US" sz="2400" dirty="0">
                <a:solidFill>
                  <a:srgbClr val="F98AC7"/>
                </a:solidFill>
                <a:latin typeface="Lora" pitchFamily="34" charset="0"/>
                <a:ea typeface="Lora" pitchFamily="34" charset="-122"/>
                <a:cs typeface="Lora" pitchFamily="34" charset="-120"/>
              </a:rPr>
              <a:t>Data Preprocessing</a:t>
            </a:r>
            <a:endParaRPr lang="en-US" sz="2400" dirty="0"/>
          </a:p>
        </p:txBody>
      </p:sp>
      <p:sp>
        <p:nvSpPr>
          <p:cNvPr id="4" name="Text 2"/>
          <p:cNvSpPr/>
          <p:nvPr/>
        </p:nvSpPr>
        <p:spPr>
          <a:xfrm>
            <a:off x="837724" y="5367932"/>
            <a:ext cx="6185535" cy="2242235"/>
          </a:xfrm>
          <a:prstGeom prst="rect">
            <a:avLst/>
          </a:prstGeom>
          <a:noFill/>
          <a:ln/>
        </p:spPr>
        <p:txBody>
          <a:bodyPr wrap="square" lIns="0" tIns="0" rIns="0" bIns="0" rtlCol="0" anchor="t"/>
          <a:lstStyle/>
          <a:p>
            <a:pPr marL="0" indent="0">
              <a:lnSpc>
                <a:spcPts val="3000"/>
              </a:lnSpc>
              <a:buNone/>
            </a:pPr>
            <a:r>
              <a:rPr lang="en-US" sz="2400" dirty="0">
                <a:solidFill>
                  <a:srgbClr val="D6E5EF"/>
                </a:solidFill>
                <a:latin typeface="Source Sans Pro" pitchFamily="34" charset="0"/>
                <a:ea typeface="Source Sans Pro" pitchFamily="34" charset="-122"/>
                <a:cs typeface="Source Sans Pro" pitchFamily="34" charset="-120"/>
              </a:rPr>
              <a:t>The Liver Tumor Segmentation dataset was preprocessed using intensity windowing to enhance contrast, histogram scaling for intensity normalization, and multi-channel conversion for feature richness.</a:t>
            </a:r>
            <a:endParaRPr lang="en-US" sz="2400" dirty="0"/>
          </a:p>
        </p:txBody>
      </p:sp>
      <p:sp>
        <p:nvSpPr>
          <p:cNvPr id="5" name="Text 3"/>
          <p:cNvSpPr/>
          <p:nvPr/>
        </p:nvSpPr>
        <p:spPr>
          <a:xfrm>
            <a:off x="7614761" y="4776668"/>
            <a:ext cx="2816185" cy="351949"/>
          </a:xfrm>
          <a:prstGeom prst="rect">
            <a:avLst/>
          </a:prstGeom>
          <a:noFill/>
          <a:ln/>
        </p:spPr>
        <p:txBody>
          <a:bodyPr wrap="none" lIns="0" tIns="0" rIns="0" bIns="0" rtlCol="0" anchor="t"/>
          <a:lstStyle/>
          <a:p>
            <a:pPr marL="0" indent="0">
              <a:lnSpc>
                <a:spcPts val="2750"/>
              </a:lnSpc>
              <a:buNone/>
            </a:pPr>
            <a:r>
              <a:rPr lang="en-US" sz="2400" dirty="0">
                <a:solidFill>
                  <a:srgbClr val="F98AC7"/>
                </a:solidFill>
                <a:latin typeface="Lora" pitchFamily="34" charset="0"/>
                <a:ea typeface="Lora" pitchFamily="34" charset="-122"/>
                <a:cs typeface="Lora" pitchFamily="34" charset="-120"/>
              </a:rPr>
              <a:t>Model Training</a:t>
            </a:r>
            <a:endParaRPr lang="en-US" sz="2400" dirty="0"/>
          </a:p>
        </p:txBody>
      </p:sp>
      <p:sp>
        <p:nvSpPr>
          <p:cNvPr id="6" name="Text 4"/>
          <p:cNvSpPr/>
          <p:nvPr/>
        </p:nvSpPr>
        <p:spPr>
          <a:xfrm>
            <a:off x="7614761" y="5367933"/>
            <a:ext cx="6185535" cy="2242234"/>
          </a:xfrm>
          <a:prstGeom prst="rect">
            <a:avLst/>
          </a:prstGeom>
          <a:noFill/>
          <a:ln/>
        </p:spPr>
        <p:txBody>
          <a:bodyPr wrap="square" lIns="0" tIns="0" rIns="0" bIns="0" rtlCol="0" anchor="t"/>
          <a:lstStyle/>
          <a:p>
            <a:pPr marL="0" indent="0">
              <a:lnSpc>
                <a:spcPts val="3000"/>
              </a:lnSpc>
              <a:buNone/>
            </a:pPr>
            <a:r>
              <a:rPr lang="en-US" sz="2400" dirty="0">
                <a:solidFill>
                  <a:srgbClr val="D6E5EF"/>
                </a:solidFill>
                <a:latin typeface="Source Sans Pro" pitchFamily="34" charset="0"/>
                <a:ea typeface="Source Sans Pro" pitchFamily="34" charset="-122"/>
                <a:cs typeface="Source Sans Pro" pitchFamily="34" charset="-120"/>
              </a:rPr>
              <a:t>U-Net and ResNet-50 (with transfer learning) were trained using TensorFlow/Keras and the Adam optimizer. Data augmentation (rotations, flips, intensity adjustments) and early stopping (based on validation loss) were employed for 100 epochs.</a:t>
            </a:r>
            <a:endParaRPr lang="en-US" sz="24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837724" y="3282791"/>
            <a:ext cx="5632490" cy="704017"/>
          </a:xfrm>
          <a:prstGeom prst="rect">
            <a:avLst/>
          </a:prstGeom>
          <a:noFill/>
          <a:ln/>
        </p:spPr>
        <p:txBody>
          <a:bodyPr wrap="none" lIns="0" tIns="0" rIns="0" bIns="0" rtlCol="0" anchor="t"/>
          <a:lstStyle/>
          <a:p>
            <a:pPr marL="0" indent="0">
              <a:lnSpc>
                <a:spcPts val="5500"/>
              </a:lnSpc>
              <a:buNone/>
            </a:pPr>
            <a:r>
              <a:rPr lang="en-US" sz="4400" dirty="0">
                <a:solidFill>
                  <a:srgbClr val="F98AC7"/>
                </a:solidFill>
                <a:latin typeface="Lora" pitchFamily="34" charset="0"/>
                <a:ea typeface="Lora" pitchFamily="34" charset="-122"/>
                <a:cs typeface="Lora" pitchFamily="34" charset="-120"/>
              </a:rPr>
              <a:t>Model Architectures</a:t>
            </a:r>
            <a:endParaRPr lang="en-US" sz="4400" dirty="0"/>
          </a:p>
        </p:txBody>
      </p:sp>
      <p:sp>
        <p:nvSpPr>
          <p:cNvPr id="3" name="Text 1"/>
          <p:cNvSpPr/>
          <p:nvPr/>
        </p:nvSpPr>
        <p:spPr>
          <a:xfrm>
            <a:off x="837724" y="4585097"/>
            <a:ext cx="2816185" cy="351949"/>
          </a:xfrm>
          <a:prstGeom prst="rect">
            <a:avLst/>
          </a:prstGeom>
          <a:noFill/>
          <a:ln/>
        </p:spPr>
        <p:txBody>
          <a:bodyPr wrap="none" lIns="0" tIns="0" rIns="0" bIns="0" rtlCol="0" anchor="t"/>
          <a:lstStyle/>
          <a:p>
            <a:pPr marL="0" indent="0">
              <a:lnSpc>
                <a:spcPts val="2750"/>
              </a:lnSpc>
              <a:buNone/>
            </a:pPr>
            <a:r>
              <a:rPr lang="en-US" sz="2400" dirty="0">
                <a:solidFill>
                  <a:srgbClr val="F98AC7"/>
                </a:solidFill>
                <a:latin typeface="Lora" pitchFamily="34" charset="0"/>
                <a:ea typeface="Lora" pitchFamily="34" charset="-122"/>
                <a:cs typeface="Lora" pitchFamily="34" charset="-120"/>
              </a:rPr>
              <a:t>U-Net</a:t>
            </a:r>
            <a:endParaRPr lang="en-US" sz="2400" dirty="0"/>
          </a:p>
        </p:txBody>
      </p:sp>
      <p:sp>
        <p:nvSpPr>
          <p:cNvPr id="4" name="Text 2"/>
          <p:cNvSpPr/>
          <p:nvPr/>
        </p:nvSpPr>
        <p:spPr>
          <a:xfrm>
            <a:off x="837724" y="5176361"/>
            <a:ext cx="6185535" cy="2298144"/>
          </a:xfrm>
          <a:prstGeom prst="rect">
            <a:avLst/>
          </a:prstGeom>
          <a:noFill/>
          <a:ln/>
        </p:spPr>
        <p:txBody>
          <a:bodyPr wrap="square" lIns="0" tIns="0" rIns="0" bIns="0" rtlCol="0" anchor="t"/>
          <a:lstStyle/>
          <a:p>
            <a:pPr marL="0" indent="0">
              <a:lnSpc>
                <a:spcPts val="3000"/>
              </a:lnSpc>
              <a:buNone/>
            </a:pPr>
            <a:r>
              <a:rPr lang="en-US" sz="2400" dirty="0">
                <a:solidFill>
                  <a:srgbClr val="D6E5EF"/>
                </a:solidFill>
                <a:latin typeface="Source Sans Pro" pitchFamily="34" charset="0"/>
                <a:ea typeface="Source Sans Pro" pitchFamily="34" charset="-122"/>
                <a:cs typeface="Source Sans Pro" pitchFamily="34" charset="-120"/>
              </a:rPr>
              <a:t>The U-Net architecture, known for its success in medical image segmentation, was implemented in TensorFlow/Keras. Its encoder-decoder structure with skip connections combined detailed tumor boundaries and broader liver context for precise segmentation within the 512x512 pixel slices.</a:t>
            </a:r>
            <a:endParaRPr lang="en-US" sz="2400" dirty="0"/>
          </a:p>
        </p:txBody>
      </p:sp>
      <p:sp>
        <p:nvSpPr>
          <p:cNvPr id="5" name="Text 3"/>
          <p:cNvSpPr/>
          <p:nvPr/>
        </p:nvSpPr>
        <p:spPr>
          <a:xfrm>
            <a:off x="7614761" y="4585097"/>
            <a:ext cx="2816185" cy="351949"/>
          </a:xfrm>
          <a:prstGeom prst="rect">
            <a:avLst/>
          </a:prstGeom>
          <a:noFill/>
          <a:ln/>
        </p:spPr>
        <p:txBody>
          <a:bodyPr wrap="none" lIns="0" tIns="0" rIns="0" bIns="0" rtlCol="0" anchor="t"/>
          <a:lstStyle/>
          <a:p>
            <a:pPr marL="0" indent="0">
              <a:lnSpc>
                <a:spcPts val="2750"/>
              </a:lnSpc>
              <a:buNone/>
            </a:pPr>
            <a:r>
              <a:rPr lang="en-US" sz="2400" dirty="0">
                <a:solidFill>
                  <a:srgbClr val="F98AC7"/>
                </a:solidFill>
                <a:latin typeface="Lora" pitchFamily="34" charset="0"/>
                <a:ea typeface="Lora" pitchFamily="34" charset="-122"/>
                <a:cs typeface="Lora" pitchFamily="34" charset="-120"/>
              </a:rPr>
              <a:t>ResNet-50</a:t>
            </a:r>
            <a:endParaRPr lang="en-US" sz="2400" dirty="0"/>
          </a:p>
        </p:txBody>
      </p:sp>
      <p:sp>
        <p:nvSpPr>
          <p:cNvPr id="6" name="Text 4"/>
          <p:cNvSpPr/>
          <p:nvPr/>
        </p:nvSpPr>
        <p:spPr>
          <a:xfrm>
            <a:off x="7614761" y="5176361"/>
            <a:ext cx="6185535" cy="2298144"/>
          </a:xfrm>
          <a:prstGeom prst="rect">
            <a:avLst/>
          </a:prstGeom>
          <a:noFill/>
          <a:ln/>
        </p:spPr>
        <p:txBody>
          <a:bodyPr wrap="square" lIns="0" tIns="0" rIns="0" bIns="0" rtlCol="0" anchor="t"/>
          <a:lstStyle/>
          <a:p>
            <a:pPr marL="0" indent="0">
              <a:lnSpc>
                <a:spcPts val="3000"/>
              </a:lnSpc>
              <a:buNone/>
            </a:pPr>
            <a:r>
              <a:rPr lang="en-US" sz="2400" dirty="0">
                <a:solidFill>
                  <a:srgbClr val="D6E5EF"/>
                </a:solidFill>
                <a:latin typeface="Source Sans Pro" pitchFamily="34" charset="0"/>
                <a:ea typeface="Source Sans Pro" pitchFamily="34" charset="-122"/>
                <a:cs typeface="Source Sans Pro" pitchFamily="34" charset="-120"/>
              </a:rPr>
              <a:t>ResNet-50, a pre-trained model (ImageNet), used transfer learning for liver tumor segmentation. Fine-tuning convolutional layers, followed by upsampling and convolutional layers, generated pixel-wise segmentation maps. Training used a smaller batch size (4) and lower learning rate (1e-5).</a:t>
            </a:r>
            <a:endParaRPr lang="en-US" sz="24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992160"/>
          </a:xfrm>
          <a:prstGeom prst="rect">
            <a:avLst/>
          </a:prstGeom>
        </p:spPr>
      </p:pic>
      <p:sp>
        <p:nvSpPr>
          <p:cNvPr id="3" name="Text 0"/>
          <p:cNvSpPr/>
          <p:nvPr/>
        </p:nvSpPr>
        <p:spPr>
          <a:xfrm>
            <a:off x="837724" y="4832866"/>
            <a:ext cx="5632490" cy="704017"/>
          </a:xfrm>
          <a:prstGeom prst="rect">
            <a:avLst/>
          </a:prstGeom>
          <a:noFill/>
          <a:ln/>
        </p:spPr>
        <p:txBody>
          <a:bodyPr wrap="none" lIns="0" tIns="0" rIns="0" bIns="0" rtlCol="0" anchor="t"/>
          <a:lstStyle/>
          <a:p>
            <a:pPr marL="0" indent="0">
              <a:lnSpc>
                <a:spcPts val="5500"/>
              </a:lnSpc>
              <a:buNone/>
            </a:pPr>
            <a:r>
              <a:rPr lang="en-US" sz="4400" dirty="0">
                <a:solidFill>
                  <a:srgbClr val="F98AC7"/>
                </a:solidFill>
                <a:latin typeface="Lora" pitchFamily="34" charset="0"/>
                <a:ea typeface="Lora" pitchFamily="34" charset="-122"/>
                <a:cs typeface="Lora" pitchFamily="34" charset="-120"/>
              </a:rPr>
              <a:t>Evaluation Metrics</a:t>
            </a:r>
            <a:endParaRPr lang="en-US" sz="4400" dirty="0"/>
          </a:p>
        </p:txBody>
      </p:sp>
      <p:sp>
        <p:nvSpPr>
          <p:cNvPr id="5" name="Text 2"/>
          <p:cNvSpPr/>
          <p:nvPr/>
        </p:nvSpPr>
        <p:spPr>
          <a:xfrm>
            <a:off x="2578596" y="6302969"/>
            <a:ext cx="2816185" cy="351949"/>
          </a:xfrm>
          <a:prstGeom prst="rect">
            <a:avLst/>
          </a:prstGeom>
          <a:noFill/>
          <a:ln/>
        </p:spPr>
        <p:txBody>
          <a:bodyPr wrap="none" lIns="0" tIns="0" rIns="0" bIns="0" rtlCol="0" anchor="t"/>
          <a:lstStyle/>
          <a:p>
            <a:pPr marL="0" indent="0" algn="ctr">
              <a:lnSpc>
                <a:spcPts val="2750"/>
              </a:lnSpc>
              <a:buNone/>
            </a:pPr>
            <a:r>
              <a:rPr lang="en-US" sz="2400" dirty="0">
                <a:solidFill>
                  <a:srgbClr val="F98AC7"/>
                </a:solidFill>
                <a:latin typeface="Lora" pitchFamily="34" charset="0"/>
                <a:ea typeface="Lora" pitchFamily="34" charset="-122"/>
                <a:cs typeface="Lora" pitchFamily="34" charset="-120"/>
              </a:rPr>
              <a:t>Dice Coefficient</a:t>
            </a:r>
            <a:endParaRPr lang="en-US" sz="2400" dirty="0">
              <a:solidFill>
                <a:srgbClr val="F98AC7"/>
              </a:solidFill>
            </a:endParaRPr>
          </a:p>
        </p:txBody>
      </p:sp>
      <p:sp>
        <p:nvSpPr>
          <p:cNvPr id="6" name="Text 3"/>
          <p:cNvSpPr/>
          <p:nvPr/>
        </p:nvSpPr>
        <p:spPr>
          <a:xfrm>
            <a:off x="837724" y="6877326"/>
            <a:ext cx="6297930" cy="1956957"/>
          </a:xfrm>
          <a:prstGeom prst="rect">
            <a:avLst/>
          </a:prstGeom>
          <a:noFill/>
          <a:ln/>
        </p:spPr>
        <p:txBody>
          <a:bodyPr wrap="square" lIns="0" tIns="0" rIns="0" bIns="0" rtlCol="0" anchor="t"/>
          <a:lstStyle/>
          <a:p>
            <a:pPr marL="0" indent="0" algn="ctr">
              <a:lnSpc>
                <a:spcPts val="3000"/>
              </a:lnSpc>
              <a:buNone/>
            </a:pPr>
            <a:r>
              <a:rPr lang="en-US" sz="2400" dirty="0">
                <a:solidFill>
                  <a:srgbClr val="D6E5EF"/>
                </a:solidFill>
                <a:latin typeface="Source Sans Pro" pitchFamily="34" charset="0"/>
                <a:ea typeface="Source Sans Pro" pitchFamily="34" charset="-122"/>
                <a:cs typeface="Source Sans Pro" pitchFamily="34" charset="-120"/>
              </a:rPr>
              <a:t>This metric measures the overlap between the predicted segmentation mask and the ground truth mask, providing a comprehensive assessment of segmentation accuracy.</a:t>
            </a:r>
            <a:endParaRPr lang="en-US" sz="2400" dirty="0"/>
          </a:p>
        </p:txBody>
      </p:sp>
      <p:sp>
        <p:nvSpPr>
          <p:cNvPr id="8" name="Text 5"/>
          <p:cNvSpPr/>
          <p:nvPr/>
        </p:nvSpPr>
        <p:spPr>
          <a:xfrm>
            <a:off x="8203763" y="6302969"/>
            <a:ext cx="4879777" cy="351949"/>
          </a:xfrm>
          <a:prstGeom prst="rect">
            <a:avLst/>
          </a:prstGeom>
          <a:noFill/>
          <a:ln/>
        </p:spPr>
        <p:txBody>
          <a:bodyPr wrap="none" lIns="0" tIns="0" rIns="0" bIns="0" rtlCol="0" anchor="t"/>
          <a:lstStyle/>
          <a:p>
            <a:pPr marL="0" indent="0" algn="ctr">
              <a:lnSpc>
                <a:spcPts val="2750"/>
              </a:lnSpc>
              <a:buNone/>
            </a:pPr>
            <a:r>
              <a:rPr lang="en-US" sz="2400" dirty="0">
                <a:solidFill>
                  <a:srgbClr val="F98AC7"/>
                </a:solidFill>
                <a:latin typeface="Lora" pitchFamily="34" charset="0"/>
                <a:ea typeface="Lora" pitchFamily="34" charset="-122"/>
                <a:cs typeface="Lora" pitchFamily="34" charset="-120"/>
              </a:rPr>
              <a:t>Intersection over Union (</a:t>
            </a:r>
            <a:r>
              <a:rPr lang="en-US" sz="2400" dirty="0" err="1">
                <a:solidFill>
                  <a:srgbClr val="F98AC7"/>
                </a:solidFill>
                <a:latin typeface="Lora" pitchFamily="34" charset="0"/>
                <a:ea typeface="Lora" pitchFamily="34" charset="-122"/>
                <a:cs typeface="Lora" pitchFamily="34" charset="-120"/>
              </a:rPr>
              <a:t>IoU</a:t>
            </a:r>
            <a:r>
              <a:rPr lang="en-US" sz="2400" dirty="0">
                <a:solidFill>
                  <a:srgbClr val="F98AC7"/>
                </a:solidFill>
                <a:latin typeface="Lora" pitchFamily="34" charset="0"/>
                <a:ea typeface="Lora" pitchFamily="34" charset="-122"/>
                <a:cs typeface="Lora" pitchFamily="34" charset="-120"/>
              </a:rPr>
              <a:t>)</a:t>
            </a:r>
            <a:endParaRPr lang="en-US" sz="2400" dirty="0">
              <a:solidFill>
                <a:srgbClr val="F98AC7"/>
              </a:solidFill>
            </a:endParaRPr>
          </a:p>
        </p:txBody>
      </p:sp>
      <p:sp>
        <p:nvSpPr>
          <p:cNvPr id="9" name="Text 6"/>
          <p:cNvSpPr/>
          <p:nvPr/>
        </p:nvSpPr>
        <p:spPr>
          <a:xfrm>
            <a:off x="7494627" y="6877326"/>
            <a:ext cx="6298049" cy="2104441"/>
          </a:xfrm>
          <a:prstGeom prst="rect">
            <a:avLst/>
          </a:prstGeom>
          <a:noFill/>
          <a:ln/>
        </p:spPr>
        <p:txBody>
          <a:bodyPr wrap="square" lIns="0" tIns="0" rIns="0" bIns="0" rtlCol="0" anchor="t"/>
          <a:lstStyle/>
          <a:p>
            <a:pPr marL="0" indent="0" algn="ctr">
              <a:lnSpc>
                <a:spcPts val="3000"/>
              </a:lnSpc>
              <a:buNone/>
            </a:pPr>
            <a:r>
              <a:rPr lang="en-US" sz="2400" dirty="0">
                <a:solidFill>
                  <a:srgbClr val="D6E5EF"/>
                </a:solidFill>
                <a:latin typeface="Source Sans Pro" pitchFamily="34" charset="0"/>
                <a:ea typeface="Source Sans Pro" pitchFamily="34" charset="-122"/>
                <a:cs typeface="Source Sans Pro" pitchFamily="34" charset="-120"/>
              </a:rPr>
              <a:t>The IoU, also known as the Jaccard Index, represents the ratio of the intersection to the union of the predicted and ground truth segmentation areas, offering a robust evaluation of spatial accuracy.</a:t>
            </a:r>
            <a:endParaRPr lang="en-US" sz="24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516255" y="1164520"/>
            <a:ext cx="10323810" cy="914204"/>
          </a:xfrm>
          <a:prstGeom prst="rect">
            <a:avLst/>
          </a:prstGeom>
          <a:noFill/>
          <a:ln/>
        </p:spPr>
        <p:txBody>
          <a:bodyPr wrap="none" lIns="0" tIns="0" rIns="0" bIns="0" rtlCol="0" anchor="t"/>
          <a:lstStyle/>
          <a:p>
            <a:pPr marL="0" indent="0">
              <a:lnSpc>
                <a:spcPts val="3400"/>
              </a:lnSpc>
              <a:buNone/>
            </a:pPr>
            <a:r>
              <a:rPr lang="en-US" sz="4400" dirty="0">
                <a:solidFill>
                  <a:srgbClr val="F98AC7"/>
                </a:solidFill>
                <a:latin typeface="Lora" pitchFamily="34" charset="0"/>
                <a:ea typeface="Lora" pitchFamily="34" charset="-122"/>
                <a:cs typeface="Lora" pitchFamily="34" charset="-120"/>
              </a:rPr>
              <a:t>Results: U-Net Outperforms ResNet-50</a:t>
            </a:r>
            <a:endParaRPr lang="en-US" sz="4400" dirty="0"/>
          </a:p>
        </p:txBody>
      </p:sp>
      <p:pic>
        <p:nvPicPr>
          <p:cNvPr id="3" name="Image 0" descr="preencoded.png"/>
          <p:cNvPicPr>
            <a:picLocks noChangeAspect="1"/>
          </p:cNvPicPr>
          <p:nvPr/>
        </p:nvPicPr>
        <p:blipFill>
          <a:blip r:embed="rId3"/>
          <a:srcRect r="13571"/>
          <a:stretch/>
        </p:blipFill>
        <p:spPr>
          <a:xfrm>
            <a:off x="516255" y="2509456"/>
            <a:ext cx="6798945" cy="5190142"/>
          </a:xfrm>
          <a:prstGeom prst="rect">
            <a:avLst/>
          </a:prstGeom>
        </p:spPr>
      </p:pic>
      <p:sp>
        <p:nvSpPr>
          <p:cNvPr id="4" name="Text 1"/>
          <p:cNvSpPr/>
          <p:nvPr/>
        </p:nvSpPr>
        <p:spPr>
          <a:xfrm>
            <a:off x="516254" y="7974953"/>
            <a:ext cx="6798945" cy="484196"/>
          </a:xfrm>
          <a:prstGeom prst="rect">
            <a:avLst/>
          </a:prstGeom>
          <a:noFill/>
          <a:ln/>
        </p:spPr>
        <p:txBody>
          <a:bodyPr wrap="none" lIns="0" tIns="0" rIns="0" bIns="0" rtlCol="0" anchor="t"/>
          <a:lstStyle/>
          <a:p>
            <a:pPr marL="0" indent="0" algn="ctr">
              <a:lnSpc>
                <a:spcPts val="1850"/>
              </a:lnSpc>
              <a:buNone/>
            </a:pPr>
            <a:r>
              <a:rPr lang="en-US" sz="2000" dirty="0">
                <a:solidFill>
                  <a:srgbClr val="D6E5EF"/>
                </a:solidFill>
                <a:latin typeface="Source Sans Pro" pitchFamily="34" charset="0"/>
                <a:ea typeface="Source Sans Pro" pitchFamily="34" charset="-122"/>
                <a:cs typeface="Source Sans Pro" pitchFamily="34" charset="-120"/>
              </a:rPr>
              <a:t>Figure 1 : Graph of Model Loss v/s Epoch for UNet after </a:t>
            </a:r>
          </a:p>
          <a:p>
            <a:pPr marL="0" indent="0" algn="ctr">
              <a:lnSpc>
                <a:spcPts val="1850"/>
              </a:lnSpc>
              <a:buNone/>
            </a:pPr>
            <a:r>
              <a:rPr lang="en-US" sz="2000" dirty="0">
                <a:solidFill>
                  <a:srgbClr val="D6E5EF"/>
                </a:solidFill>
                <a:latin typeface="Source Sans Pro" pitchFamily="34" charset="0"/>
                <a:ea typeface="Source Sans Pro" pitchFamily="34" charset="-122"/>
                <a:cs typeface="Source Sans Pro" pitchFamily="34" charset="-120"/>
              </a:rPr>
              <a:t>50 Epochs</a:t>
            </a:r>
            <a:endParaRPr lang="en-US" sz="2000" dirty="0"/>
          </a:p>
        </p:txBody>
      </p:sp>
      <p:pic>
        <p:nvPicPr>
          <p:cNvPr id="5" name="Image 1" descr="preencoded.png"/>
          <p:cNvPicPr>
            <a:picLocks noChangeAspect="1"/>
          </p:cNvPicPr>
          <p:nvPr/>
        </p:nvPicPr>
        <p:blipFill>
          <a:blip r:embed="rId4"/>
          <a:stretch>
            <a:fillRect/>
          </a:stretch>
        </p:blipFill>
        <p:spPr>
          <a:xfrm>
            <a:off x="7514129" y="2509456"/>
            <a:ext cx="6865488" cy="5190142"/>
          </a:xfrm>
          <a:prstGeom prst="rect">
            <a:avLst/>
          </a:prstGeom>
        </p:spPr>
      </p:pic>
      <p:sp>
        <p:nvSpPr>
          <p:cNvPr id="6" name="Text 2"/>
          <p:cNvSpPr/>
          <p:nvPr/>
        </p:nvSpPr>
        <p:spPr>
          <a:xfrm>
            <a:off x="7514129" y="7985777"/>
            <a:ext cx="6865488" cy="473372"/>
          </a:xfrm>
          <a:prstGeom prst="rect">
            <a:avLst/>
          </a:prstGeom>
          <a:noFill/>
          <a:ln/>
        </p:spPr>
        <p:txBody>
          <a:bodyPr wrap="none" lIns="0" tIns="0" rIns="0" bIns="0" rtlCol="0" anchor="t"/>
          <a:lstStyle/>
          <a:p>
            <a:pPr marL="0" indent="0" algn="ctr">
              <a:lnSpc>
                <a:spcPts val="1850"/>
              </a:lnSpc>
              <a:buNone/>
            </a:pPr>
            <a:r>
              <a:rPr lang="en-US" sz="2000" dirty="0">
                <a:solidFill>
                  <a:srgbClr val="D6E5EF"/>
                </a:solidFill>
                <a:latin typeface="Source Sans Pro" pitchFamily="34" charset="0"/>
                <a:ea typeface="Source Sans Pro" pitchFamily="34" charset="-122"/>
                <a:cs typeface="Source Sans Pro" pitchFamily="34" charset="-120"/>
              </a:rPr>
              <a:t>Figure 2 : Graph of Model Loss v/s Epoch for ResNet-50 after </a:t>
            </a:r>
          </a:p>
          <a:p>
            <a:pPr marL="0" indent="0" algn="ctr">
              <a:lnSpc>
                <a:spcPts val="1850"/>
              </a:lnSpc>
              <a:buNone/>
            </a:pPr>
            <a:r>
              <a:rPr lang="en-US" sz="2000" dirty="0">
                <a:solidFill>
                  <a:srgbClr val="D6E5EF"/>
                </a:solidFill>
                <a:latin typeface="Source Sans Pro" pitchFamily="34" charset="0"/>
                <a:ea typeface="Source Sans Pro" pitchFamily="34" charset="-122"/>
                <a:cs typeface="Source Sans Pro" pitchFamily="34" charset="-120"/>
              </a:rPr>
              <a:t>10 Epochs</a:t>
            </a:r>
            <a:endParaRPr lang="en-US" sz="20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837724" y="1449467"/>
            <a:ext cx="10289619" cy="704017"/>
          </a:xfrm>
          <a:prstGeom prst="rect">
            <a:avLst/>
          </a:prstGeom>
          <a:noFill/>
          <a:ln/>
        </p:spPr>
        <p:txBody>
          <a:bodyPr wrap="none" lIns="0" tIns="0" rIns="0" bIns="0" rtlCol="0" anchor="t"/>
          <a:lstStyle/>
          <a:p>
            <a:pPr marL="0" indent="0">
              <a:lnSpc>
                <a:spcPts val="5500"/>
              </a:lnSpc>
              <a:buNone/>
            </a:pPr>
            <a:r>
              <a:rPr lang="en-US" sz="4400" dirty="0">
                <a:solidFill>
                  <a:srgbClr val="F98AC7"/>
                </a:solidFill>
                <a:latin typeface="Lora" pitchFamily="34" charset="0"/>
                <a:ea typeface="Lora" pitchFamily="34" charset="-122"/>
                <a:cs typeface="Lora" pitchFamily="34" charset="-120"/>
              </a:rPr>
              <a:t>Results: U-Net Outperforms ResNet-50</a:t>
            </a:r>
            <a:endParaRPr lang="en-US" sz="4400" dirty="0"/>
          </a:p>
        </p:txBody>
      </p:sp>
      <p:pic>
        <p:nvPicPr>
          <p:cNvPr id="3" name="Image 0" descr="preencoded.png"/>
          <p:cNvPicPr>
            <a:picLocks noChangeAspect="1"/>
          </p:cNvPicPr>
          <p:nvPr/>
        </p:nvPicPr>
        <p:blipFill>
          <a:blip r:embed="rId3"/>
          <a:stretch>
            <a:fillRect/>
          </a:stretch>
        </p:blipFill>
        <p:spPr>
          <a:xfrm>
            <a:off x="3374588" y="2632234"/>
            <a:ext cx="7881223" cy="6238756"/>
          </a:xfrm>
          <a:prstGeom prst="rect">
            <a:avLst/>
          </a:prstGeom>
        </p:spPr>
      </p:pic>
      <p:sp>
        <p:nvSpPr>
          <p:cNvPr id="4" name="Text 1"/>
          <p:cNvSpPr/>
          <p:nvPr/>
        </p:nvSpPr>
        <p:spPr>
          <a:xfrm>
            <a:off x="3374588" y="9140189"/>
            <a:ext cx="7881223" cy="704017"/>
          </a:xfrm>
          <a:prstGeom prst="rect">
            <a:avLst/>
          </a:prstGeom>
          <a:noFill/>
          <a:ln/>
        </p:spPr>
        <p:txBody>
          <a:bodyPr wrap="none" lIns="0" tIns="0" rIns="0" bIns="0" rtlCol="0" anchor="t"/>
          <a:lstStyle/>
          <a:p>
            <a:pPr marL="0" indent="0" algn="ctr">
              <a:lnSpc>
                <a:spcPts val="3000"/>
              </a:lnSpc>
              <a:buNone/>
            </a:pPr>
            <a:r>
              <a:rPr lang="en-US" sz="2400" dirty="0">
                <a:solidFill>
                  <a:srgbClr val="D6E5EF"/>
                </a:solidFill>
                <a:latin typeface="Source Sans Pro" pitchFamily="34" charset="0"/>
                <a:ea typeface="Source Sans Pro" pitchFamily="34" charset="-122"/>
                <a:cs typeface="Source Sans Pro" pitchFamily="34" charset="-120"/>
              </a:rPr>
              <a:t>Figure 3 : Combined ROC Curve for U-Net and ResNet-50</a:t>
            </a:r>
            <a:endParaRPr lang="en-US" sz="24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92</TotalTime>
  <Words>869</Words>
  <Application>Microsoft Office PowerPoint</Application>
  <PresentationFormat>Custom</PresentationFormat>
  <Paragraphs>99</Paragraphs>
  <Slides>13</Slides>
  <Notes>13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Arial</vt:lpstr>
      <vt:lpstr>Lora</vt:lpstr>
      <vt:lpstr>Source Sans Pro Bold</vt:lpstr>
      <vt:lpstr>Source Sans Pro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Shantanu Roy</cp:lastModifiedBy>
  <cp:revision>5</cp:revision>
  <dcterms:created xsi:type="dcterms:W3CDTF">2024-12-13T07:43:10Z</dcterms:created>
  <dcterms:modified xsi:type="dcterms:W3CDTF">2024-12-13T18:12:25Z</dcterms:modified>
</cp:coreProperties>
</file>